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66" r:id="rId2"/>
    <p:sldId id="269" r:id="rId3"/>
    <p:sldId id="268" r:id="rId4"/>
    <p:sldId id="293" r:id="rId5"/>
    <p:sldId id="294" r:id="rId6"/>
    <p:sldId id="270" r:id="rId7"/>
    <p:sldId id="295" r:id="rId8"/>
    <p:sldId id="271" r:id="rId9"/>
    <p:sldId id="272" r:id="rId10"/>
    <p:sldId id="273" r:id="rId11"/>
    <p:sldId id="296" r:id="rId12"/>
    <p:sldId id="297" r:id="rId13"/>
    <p:sldId id="298" r:id="rId14"/>
    <p:sldId id="274" r:id="rId15"/>
    <p:sldId id="275" r:id="rId16"/>
    <p:sldId id="299" r:id="rId17"/>
    <p:sldId id="300" r:id="rId18"/>
    <p:sldId id="276" r:id="rId19"/>
    <p:sldId id="277" r:id="rId20"/>
    <p:sldId id="278" r:id="rId21"/>
    <p:sldId id="301" r:id="rId22"/>
    <p:sldId id="302" r:id="rId23"/>
    <p:sldId id="279" r:id="rId24"/>
    <p:sldId id="305" r:id="rId25"/>
    <p:sldId id="280" r:id="rId26"/>
    <p:sldId id="303" r:id="rId27"/>
    <p:sldId id="304" r:id="rId28"/>
    <p:sldId id="281" r:id="rId29"/>
    <p:sldId id="306" r:id="rId30"/>
    <p:sldId id="307" r:id="rId31"/>
    <p:sldId id="282" r:id="rId32"/>
    <p:sldId id="308" r:id="rId33"/>
    <p:sldId id="283" r:id="rId34"/>
    <p:sldId id="309" r:id="rId35"/>
    <p:sldId id="284" r:id="rId36"/>
    <p:sldId id="310" r:id="rId37"/>
    <p:sldId id="285" r:id="rId38"/>
    <p:sldId id="311" r:id="rId39"/>
    <p:sldId id="312" r:id="rId40"/>
    <p:sldId id="286" r:id="rId41"/>
    <p:sldId id="287" r:id="rId42"/>
    <p:sldId id="313" r:id="rId43"/>
    <p:sldId id="314" r:id="rId44"/>
    <p:sldId id="288" r:id="rId45"/>
    <p:sldId id="289" r:id="rId46"/>
    <p:sldId id="290" r:id="rId47"/>
    <p:sldId id="315" r:id="rId48"/>
    <p:sldId id="316" r:id="rId49"/>
    <p:sldId id="291" r:id="rId50"/>
    <p:sldId id="317" r:id="rId51"/>
    <p:sldId id="292" r:id="rId52"/>
  </p:sldIdLst>
  <p:sldSz cx="9144000" cy="6858000" type="screen4x3"/>
  <p:notesSz cx="6858000" cy="9144000"/>
  <p:defaultTextStyle>
    <a:lvl1pPr marL="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B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 snapToObjects="1">
      <p:cViewPr varScale="1">
        <p:scale>
          <a:sx n="108" d="100"/>
          <a:sy n="108" d="100"/>
        </p:scale>
        <p:origin x="-9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FDA70A-DE72-4265-929D-0BD3E28FAC62}" type="doc">
      <dgm:prSet loTypeId="urn:microsoft.com/office/officeart/2005/8/layout/hProcess7#1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67158ED-22F0-4185-954A-0E9411220BF6}">
      <dgm:prSet phldrT="[Texto]"/>
      <dgm:spPr/>
      <dgm:t>
        <a:bodyPr/>
        <a:lstStyle/>
        <a:p>
          <a:pPr algn="ctr"/>
          <a:endParaRPr lang="es-ES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ESTRATÉGICO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C64F49-0FC1-4A0D-9E02-FD8BC5F2CA7B}" type="parTrans" cxnId="{CAC6C4DB-875A-44A0-BDB9-1E673E3D78DC}">
      <dgm:prSet/>
      <dgm:spPr/>
      <dgm:t>
        <a:bodyPr/>
        <a:lstStyle/>
        <a:p>
          <a:endParaRPr lang="es-ES"/>
        </a:p>
      </dgm:t>
    </dgm:pt>
    <dgm:pt modelId="{DE8F174E-C989-47C6-93C4-5616CF725938}" type="sibTrans" cxnId="{CAC6C4DB-875A-44A0-BDB9-1E673E3D78DC}">
      <dgm:prSet/>
      <dgm:spPr/>
      <dgm:t>
        <a:bodyPr/>
        <a:lstStyle/>
        <a:p>
          <a:endParaRPr lang="es-ES"/>
        </a:p>
      </dgm:t>
    </dgm:pt>
    <dgm:pt modelId="{909AC549-499E-42C7-8244-2EC9A24059A2}">
      <dgm:prSet phldrT="[Texto]"/>
      <dgm:spPr/>
      <dgm:t>
        <a:bodyPr/>
        <a:lstStyle/>
        <a:p>
          <a:endParaRPr lang="es-ES" dirty="0"/>
        </a:p>
      </dgm:t>
    </dgm:pt>
    <dgm:pt modelId="{CB928544-7FDB-4C8A-BFE9-419F35111242}" type="parTrans" cxnId="{77BA2DE0-9887-4482-A812-5E06A25B3F10}">
      <dgm:prSet/>
      <dgm:spPr/>
      <dgm:t>
        <a:bodyPr/>
        <a:lstStyle/>
        <a:p>
          <a:endParaRPr lang="es-ES"/>
        </a:p>
      </dgm:t>
    </dgm:pt>
    <dgm:pt modelId="{4B7A9858-CE49-4846-9CAE-CFD8BBB8FB25}" type="sibTrans" cxnId="{77BA2DE0-9887-4482-A812-5E06A25B3F10}">
      <dgm:prSet/>
      <dgm:spPr/>
      <dgm:t>
        <a:bodyPr/>
        <a:lstStyle/>
        <a:p>
          <a:endParaRPr lang="es-ES"/>
        </a:p>
      </dgm:t>
    </dgm:pt>
    <dgm:pt modelId="{253420FE-1549-4DBB-983E-C15A4EA93FD9}">
      <dgm:prSet phldrT="[Texto]"/>
      <dgm:spPr/>
      <dgm:t>
        <a:bodyPr/>
        <a:lstStyle/>
        <a:p>
          <a:endParaRPr lang="es-ES" dirty="0"/>
        </a:p>
      </dgm:t>
    </dgm:pt>
    <dgm:pt modelId="{A4447188-6684-414C-BE1E-FF4F0C7870A6}" type="parTrans" cxnId="{B07BC38C-300D-41FC-9436-451A2693CAA2}">
      <dgm:prSet/>
      <dgm:spPr/>
      <dgm:t>
        <a:bodyPr/>
        <a:lstStyle/>
        <a:p>
          <a:endParaRPr lang="es-ES"/>
        </a:p>
      </dgm:t>
    </dgm:pt>
    <dgm:pt modelId="{960BFBAE-D9A1-4A0F-AACC-701C754F6729}" type="sibTrans" cxnId="{B07BC38C-300D-41FC-9436-451A2693CAA2}">
      <dgm:prSet/>
      <dgm:spPr/>
      <dgm:t>
        <a:bodyPr/>
        <a:lstStyle/>
        <a:p>
          <a:endParaRPr lang="es-ES"/>
        </a:p>
      </dgm:t>
    </dgm:pt>
    <dgm:pt modelId="{4DD0D701-7380-4CCB-A7C5-400BA699EF04}">
      <dgm:prSet phldrT="[Texto]"/>
      <dgm:spPr/>
      <dgm:t>
        <a:bodyPr/>
        <a:lstStyle/>
        <a:p>
          <a:pPr algn="ctr"/>
          <a:endParaRPr lang="es-ES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DE EVALUACIÓN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90BA38-7FCE-4A70-9506-510B3BB3C5CA}" type="parTrans" cxnId="{AF640C14-030D-4CF8-A9D7-30BF58573460}">
      <dgm:prSet/>
      <dgm:spPr/>
      <dgm:t>
        <a:bodyPr/>
        <a:lstStyle/>
        <a:p>
          <a:endParaRPr lang="es-ES"/>
        </a:p>
      </dgm:t>
    </dgm:pt>
    <dgm:pt modelId="{8C40576D-F452-482D-BE5E-F359ECE0ACA0}" type="sibTrans" cxnId="{AF640C14-030D-4CF8-A9D7-30BF58573460}">
      <dgm:prSet/>
      <dgm:spPr/>
      <dgm:t>
        <a:bodyPr/>
        <a:lstStyle/>
        <a:p>
          <a:endParaRPr lang="es-ES"/>
        </a:p>
      </dgm:t>
    </dgm:pt>
    <dgm:pt modelId="{941FB99F-4CFC-43FA-8FCF-A970F0C178BB}">
      <dgm:prSet phldrT="[Texto]"/>
      <dgm:spPr/>
      <dgm:t>
        <a:bodyPr/>
        <a:lstStyle/>
        <a:p>
          <a:endParaRPr lang="es-ES" dirty="0"/>
        </a:p>
      </dgm:t>
    </dgm:pt>
    <dgm:pt modelId="{B7092F6B-1F9F-4666-A32D-B4C2DDCC3434}" type="sibTrans" cxnId="{BDB99A74-A4ED-4CF5-ACD3-BF4D5FF5F894}">
      <dgm:prSet/>
      <dgm:spPr/>
      <dgm:t>
        <a:bodyPr/>
        <a:lstStyle/>
        <a:p>
          <a:endParaRPr lang="es-ES"/>
        </a:p>
      </dgm:t>
    </dgm:pt>
    <dgm:pt modelId="{0DAE7ACE-745E-4C05-BBF1-52832CEE0003}" type="parTrans" cxnId="{BDB99A74-A4ED-4CF5-ACD3-BF4D5FF5F894}">
      <dgm:prSet/>
      <dgm:spPr/>
      <dgm:t>
        <a:bodyPr/>
        <a:lstStyle/>
        <a:p>
          <a:endParaRPr lang="es-ES"/>
        </a:p>
      </dgm:t>
    </dgm:pt>
    <dgm:pt modelId="{F2F9BFAB-0BF8-4F10-84EF-344BE1F92B48}">
      <dgm:prSet phldrT="[Texto]"/>
      <dgm:spPr/>
      <dgm:t>
        <a:bodyPr/>
        <a:lstStyle/>
        <a:p>
          <a:pPr algn="ctr"/>
          <a:endParaRPr lang="es-ES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DE GESTIÓN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08B18C-5A94-4379-8D80-5001AB49AB02}" type="sibTrans" cxnId="{A52E423A-6269-440F-93CD-5F9C754FF797}">
      <dgm:prSet/>
      <dgm:spPr/>
      <dgm:t>
        <a:bodyPr/>
        <a:lstStyle/>
        <a:p>
          <a:endParaRPr lang="es-ES"/>
        </a:p>
      </dgm:t>
    </dgm:pt>
    <dgm:pt modelId="{1698EB24-744F-4669-B382-E11FB3C6C708}" type="parTrans" cxnId="{A52E423A-6269-440F-93CD-5F9C754FF797}">
      <dgm:prSet/>
      <dgm:spPr/>
      <dgm:t>
        <a:bodyPr/>
        <a:lstStyle/>
        <a:p>
          <a:endParaRPr lang="es-ES"/>
        </a:p>
      </dgm:t>
    </dgm:pt>
    <dgm:pt modelId="{72AE4EDF-57BF-44DE-8DBB-150C820F3F42}" type="pres">
      <dgm:prSet presAssocID="{9FFDA70A-DE72-4265-929D-0BD3E28FAC6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3C8D5DAD-C446-4A69-BCB6-1D21E2F00A72}" type="pres">
      <dgm:prSet presAssocID="{941FB99F-4CFC-43FA-8FCF-A970F0C178BB}" presName="compositeNode" presStyleCnt="0">
        <dgm:presLayoutVars>
          <dgm:bulletEnabled val="1"/>
        </dgm:presLayoutVars>
      </dgm:prSet>
      <dgm:spPr/>
    </dgm:pt>
    <dgm:pt modelId="{27DB04E2-489B-4A51-A2F3-E1A7A2CF9A22}" type="pres">
      <dgm:prSet presAssocID="{941FB99F-4CFC-43FA-8FCF-A970F0C178BB}" presName="bgRect" presStyleLbl="node1" presStyleIdx="0" presStyleCnt="3"/>
      <dgm:spPr/>
      <dgm:t>
        <a:bodyPr/>
        <a:lstStyle/>
        <a:p>
          <a:endParaRPr lang="es-ES"/>
        </a:p>
      </dgm:t>
    </dgm:pt>
    <dgm:pt modelId="{972A3D89-48E8-4F5A-B670-B7B1EFFF3F31}" type="pres">
      <dgm:prSet presAssocID="{941FB99F-4CFC-43FA-8FCF-A970F0C178BB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00CA42-048C-4885-B969-7CAB6B26FD26}" type="pres">
      <dgm:prSet presAssocID="{941FB99F-4CFC-43FA-8FCF-A970F0C178BB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CC5671-025E-4D16-B32A-19B5CF117A20}" type="pres">
      <dgm:prSet presAssocID="{B7092F6B-1F9F-4666-A32D-B4C2DDCC3434}" presName="hSp" presStyleCnt="0"/>
      <dgm:spPr/>
    </dgm:pt>
    <dgm:pt modelId="{0FD8DCA3-9C71-4352-B345-0A5B34F12E5B}" type="pres">
      <dgm:prSet presAssocID="{B7092F6B-1F9F-4666-A32D-B4C2DDCC3434}" presName="vProcSp" presStyleCnt="0"/>
      <dgm:spPr/>
    </dgm:pt>
    <dgm:pt modelId="{1F7FECEC-A269-452E-92DA-18BDB4999121}" type="pres">
      <dgm:prSet presAssocID="{B7092F6B-1F9F-4666-A32D-B4C2DDCC3434}" presName="vSp1" presStyleCnt="0"/>
      <dgm:spPr/>
    </dgm:pt>
    <dgm:pt modelId="{69D9D4F5-C699-4212-A832-D1701F7AA5D9}" type="pres">
      <dgm:prSet presAssocID="{B7092F6B-1F9F-4666-A32D-B4C2DDCC3434}" presName="simulatedConn" presStyleLbl="solidFgAcc1" presStyleIdx="0" presStyleCnt="2"/>
      <dgm:spPr/>
    </dgm:pt>
    <dgm:pt modelId="{4E703379-D6C6-4001-AC6A-E7116EE80857}" type="pres">
      <dgm:prSet presAssocID="{B7092F6B-1F9F-4666-A32D-B4C2DDCC3434}" presName="vSp2" presStyleCnt="0"/>
      <dgm:spPr/>
    </dgm:pt>
    <dgm:pt modelId="{9C0A21FF-23DD-45DB-B292-A25C5B7E43A3}" type="pres">
      <dgm:prSet presAssocID="{B7092F6B-1F9F-4666-A32D-B4C2DDCC3434}" presName="sibTrans" presStyleCnt="0"/>
      <dgm:spPr/>
    </dgm:pt>
    <dgm:pt modelId="{AB7993EC-DBFA-4DE2-9608-47D50E2C992B}" type="pres">
      <dgm:prSet presAssocID="{909AC549-499E-42C7-8244-2EC9A24059A2}" presName="compositeNode" presStyleCnt="0">
        <dgm:presLayoutVars>
          <dgm:bulletEnabled val="1"/>
        </dgm:presLayoutVars>
      </dgm:prSet>
      <dgm:spPr/>
    </dgm:pt>
    <dgm:pt modelId="{4C72DF30-D9FA-4D61-9427-F42E80A19824}" type="pres">
      <dgm:prSet presAssocID="{909AC549-499E-42C7-8244-2EC9A24059A2}" presName="bgRect" presStyleLbl="node1" presStyleIdx="1" presStyleCnt="3"/>
      <dgm:spPr/>
      <dgm:t>
        <a:bodyPr/>
        <a:lstStyle/>
        <a:p>
          <a:endParaRPr lang="es-CO"/>
        </a:p>
      </dgm:t>
    </dgm:pt>
    <dgm:pt modelId="{B8845492-20B4-4D90-8FE6-EA61F57AE392}" type="pres">
      <dgm:prSet presAssocID="{909AC549-499E-42C7-8244-2EC9A24059A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011FBF8-5D3E-43A3-8828-BBED3016F37F}" type="pres">
      <dgm:prSet presAssocID="{909AC549-499E-42C7-8244-2EC9A24059A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C4675E-203E-4E40-BA1A-4AFA8E299304}" type="pres">
      <dgm:prSet presAssocID="{4B7A9858-CE49-4846-9CAE-CFD8BBB8FB25}" presName="hSp" presStyleCnt="0"/>
      <dgm:spPr/>
    </dgm:pt>
    <dgm:pt modelId="{BA76EECD-4BCE-457A-8A35-135396D421A8}" type="pres">
      <dgm:prSet presAssocID="{4B7A9858-CE49-4846-9CAE-CFD8BBB8FB25}" presName="vProcSp" presStyleCnt="0"/>
      <dgm:spPr/>
    </dgm:pt>
    <dgm:pt modelId="{CDBF7D64-5459-4BCC-B9FE-F27B14292B6E}" type="pres">
      <dgm:prSet presAssocID="{4B7A9858-CE49-4846-9CAE-CFD8BBB8FB25}" presName="vSp1" presStyleCnt="0"/>
      <dgm:spPr/>
    </dgm:pt>
    <dgm:pt modelId="{C2084BDC-F854-462A-81D6-9C3A7F3DF0C7}" type="pres">
      <dgm:prSet presAssocID="{4B7A9858-CE49-4846-9CAE-CFD8BBB8FB25}" presName="simulatedConn" presStyleLbl="solidFgAcc1" presStyleIdx="1" presStyleCnt="2"/>
      <dgm:spPr/>
    </dgm:pt>
    <dgm:pt modelId="{E90DB833-458A-44DC-92CE-ECB09812CE9A}" type="pres">
      <dgm:prSet presAssocID="{4B7A9858-CE49-4846-9CAE-CFD8BBB8FB25}" presName="vSp2" presStyleCnt="0"/>
      <dgm:spPr/>
    </dgm:pt>
    <dgm:pt modelId="{E92B32B4-B07F-4F73-ABA2-17F7542FAF0E}" type="pres">
      <dgm:prSet presAssocID="{4B7A9858-CE49-4846-9CAE-CFD8BBB8FB25}" presName="sibTrans" presStyleCnt="0"/>
      <dgm:spPr/>
    </dgm:pt>
    <dgm:pt modelId="{32819253-863F-4426-B613-13E35D29F7C0}" type="pres">
      <dgm:prSet presAssocID="{253420FE-1549-4DBB-983E-C15A4EA93FD9}" presName="compositeNode" presStyleCnt="0">
        <dgm:presLayoutVars>
          <dgm:bulletEnabled val="1"/>
        </dgm:presLayoutVars>
      </dgm:prSet>
      <dgm:spPr/>
    </dgm:pt>
    <dgm:pt modelId="{FE788C40-06DE-4DA3-8656-E1AD3BC3F616}" type="pres">
      <dgm:prSet presAssocID="{253420FE-1549-4DBB-983E-C15A4EA93FD9}" presName="bgRect" presStyleLbl="node1" presStyleIdx="2" presStyleCnt="3"/>
      <dgm:spPr/>
      <dgm:t>
        <a:bodyPr/>
        <a:lstStyle/>
        <a:p>
          <a:endParaRPr lang="es-CO"/>
        </a:p>
      </dgm:t>
    </dgm:pt>
    <dgm:pt modelId="{C5E3E121-AE0F-4429-9F4F-066CFC8C00EE}" type="pres">
      <dgm:prSet presAssocID="{253420FE-1549-4DBB-983E-C15A4EA93FD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964953B-814F-4146-8136-098FF520F508}" type="pres">
      <dgm:prSet presAssocID="{253420FE-1549-4DBB-983E-C15A4EA93FD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0727246-6B77-4820-B53B-7D30CDF9E4B7}" type="presOf" srcId="{9FFDA70A-DE72-4265-929D-0BD3E28FAC62}" destId="{72AE4EDF-57BF-44DE-8DBB-150C820F3F42}" srcOrd="0" destOrd="0" presId="urn:microsoft.com/office/officeart/2005/8/layout/hProcess7#1"/>
    <dgm:cxn modelId="{77BA2DE0-9887-4482-A812-5E06A25B3F10}" srcId="{9FFDA70A-DE72-4265-929D-0BD3E28FAC62}" destId="{909AC549-499E-42C7-8244-2EC9A24059A2}" srcOrd="1" destOrd="0" parTransId="{CB928544-7FDB-4C8A-BFE9-419F35111242}" sibTransId="{4B7A9858-CE49-4846-9CAE-CFD8BBB8FB25}"/>
    <dgm:cxn modelId="{0703B852-7208-4A7B-B336-791BE3594A4F}" type="presOf" srcId="{F2F9BFAB-0BF8-4F10-84EF-344BE1F92B48}" destId="{7011FBF8-5D3E-43A3-8828-BBED3016F37F}" srcOrd="0" destOrd="0" presId="urn:microsoft.com/office/officeart/2005/8/layout/hProcess7#1"/>
    <dgm:cxn modelId="{7079865F-DC3A-4060-9ADC-23C1F7E2775B}" type="presOf" srcId="{941FB99F-4CFC-43FA-8FCF-A970F0C178BB}" destId="{972A3D89-48E8-4F5A-B670-B7B1EFFF3F31}" srcOrd="1" destOrd="0" presId="urn:microsoft.com/office/officeart/2005/8/layout/hProcess7#1"/>
    <dgm:cxn modelId="{74456841-62B7-483E-A95A-F48C09A2BBD2}" type="presOf" srcId="{253420FE-1549-4DBB-983E-C15A4EA93FD9}" destId="{FE788C40-06DE-4DA3-8656-E1AD3BC3F616}" srcOrd="0" destOrd="0" presId="urn:microsoft.com/office/officeart/2005/8/layout/hProcess7#1"/>
    <dgm:cxn modelId="{95062491-43FB-49D1-8CFB-A07EB4EC94C1}" type="presOf" srcId="{867158ED-22F0-4185-954A-0E9411220BF6}" destId="{F200CA42-048C-4885-B969-7CAB6B26FD26}" srcOrd="0" destOrd="0" presId="urn:microsoft.com/office/officeart/2005/8/layout/hProcess7#1"/>
    <dgm:cxn modelId="{F86EAFC5-530C-401D-BCFF-F93E9A2BB062}" type="presOf" srcId="{909AC549-499E-42C7-8244-2EC9A24059A2}" destId="{4C72DF30-D9FA-4D61-9427-F42E80A19824}" srcOrd="0" destOrd="0" presId="urn:microsoft.com/office/officeart/2005/8/layout/hProcess7#1"/>
    <dgm:cxn modelId="{774BB484-AA7E-410E-95C0-B958AEA580D8}" type="presOf" srcId="{941FB99F-4CFC-43FA-8FCF-A970F0C178BB}" destId="{27DB04E2-489B-4A51-A2F3-E1A7A2CF9A22}" srcOrd="0" destOrd="0" presId="urn:microsoft.com/office/officeart/2005/8/layout/hProcess7#1"/>
    <dgm:cxn modelId="{BDB99A74-A4ED-4CF5-ACD3-BF4D5FF5F894}" srcId="{9FFDA70A-DE72-4265-929D-0BD3E28FAC62}" destId="{941FB99F-4CFC-43FA-8FCF-A970F0C178BB}" srcOrd="0" destOrd="0" parTransId="{0DAE7ACE-745E-4C05-BBF1-52832CEE0003}" sibTransId="{B7092F6B-1F9F-4666-A32D-B4C2DDCC3434}"/>
    <dgm:cxn modelId="{1E9DE3B3-9B27-48D3-A161-A1B01200FC3F}" type="presOf" srcId="{4DD0D701-7380-4CCB-A7C5-400BA699EF04}" destId="{2964953B-814F-4146-8136-098FF520F508}" srcOrd="0" destOrd="0" presId="urn:microsoft.com/office/officeart/2005/8/layout/hProcess7#1"/>
    <dgm:cxn modelId="{AF640C14-030D-4CF8-A9D7-30BF58573460}" srcId="{253420FE-1549-4DBB-983E-C15A4EA93FD9}" destId="{4DD0D701-7380-4CCB-A7C5-400BA699EF04}" srcOrd="0" destOrd="0" parTransId="{F590BA38-7FCE-4A70-9506-510B3BB3C5CA}" sibTransId="{8C40576D-F452-482D-BE5E-F359ECE0ACA0}"/>
    <dgm:cxn modelId="{F9C7191C-9EAD-4531-B785-71D5651610F9}" type="presOf" srcId="{253420FE-1549-4DBB-983E-C15A4EA93FD9}" destId="{C5E3E121-AE0F-4429-9F4F-066CFC8C00EE}" srcOrd="1" destOrd="0" presId="urn:microsoft.com/office/officeart/2005/8/layout/hProcess7#1"/>
    <dgm:cxn modelId="{CAC6C4DB-875A-44A0-BDB9-1E673E3D78DC}" srcId="{941FB99F-4CFC-43FA-8FCF-A970F0C178BB}" destId="{867158ED-22F0-4185-954A-0E9411220BF6}" srcOrd="0" destOrd="0" parTransId="{66C64F49-0FC1-4A0D-9E02-FD8BC5F2CA7B}" sibTransId="{DE8F174E-C989-47C6-93C4-5616CF725938}"/>
    <dgm:cxn modelId="{A52E423A-6269-440F-93CD-5F9C754FF797}" srcId="{909AC549-499E-42C7-8244-2EC9A24059A2}" destId="{F2F9BFAB-0BF8-4F10-84EF-344BE1F92B48}" srcOrd="0" destOrd="0" parTransId="{1698EB24-744F-4669-B382-E11FB3C6C708}" sibTransId="{7308B18C-5A94-4379-8D80-5001AB49AB02}"/>
    <dgm:cxn modelId="{B07BC38C-300D-41FC-9436-451A2693CAA2}" srcId="{9FFDA70A-DE72-4265-929D-0BD3E28FAC62}" destId="{253420FE-1549-4DBB-983E-C15A4EA93FD9}" srcOrd="2" destOrd="0" parTransId="{A4447188-6684-414C-BE1E-FF4F0C7870A6}" sibTransId="{960BFBAE-D9A1-4A0F-AACC-701C754F6729}"/>
    <dgm:cxn modelId="{25B96C19-6059-42BC-B4D2-34697C1EE6F7}" type="presOf" srcId="{909AC549-499E-42C7-8244-2EC9A24059A2}" destId="{B8845492-20B4-4D90-8FE6-EA61F57AE392}" srcOrd="1" destOrd="0" presId="urn:microsoft.com/office/officeart/2005/8/layout/hProcess7#1"/>
    <dgm:cxn modelId="{1C3D35DA-E8E5-4315-A33B-C9A8A0904DC0}" type="presParOf" srcId="{72AE4EDF-57BF-44DE-8DBB-150C820F3F42}" destId="{3C8D5DAD-C446-4A69-BCB6-1D21E2F00A72}" srcOrd="0" destOrd="0" presId="urn:microsoft.com/office/officeart/2005/8/layout/hProcess7#1"/>
    <dgm:cxn modelId="{C426B9D5-9D5C-4A2F-B0A7-83EA732D590E}" type="presParOf" srcId="{3C8D5DAD-C446-4A69-BCB6-1D21E2F00A72}" destId="{27DB04E2-489B-4A51-A2F3-E1A7A2CF9A22}" srcOrd="0" destOrd="0" presId="urn:microsoft.com/office/officeart/2005/8/layout/hProcess7#1"/>
    <dgm:cxn modelId="{56DEB227-0AC2-4842-9A93-35751CCCDBEA}" type="presParOf" srcId="{3C8D5DAD-C446-4A69-BCB6-1D21E2F00A72}" destId="{972A3D89-48E8-4F5A-B670-B7B1EFFF3F31}" srcOrd="1" destOrd="0" presId="urn:microsoft.com/office/officeart/2005/8/layout/hProcess7#1"/>
    <dgm:cxn modelId="{9B2167A5-3CCE-41FC-9BA7-F37293C79BCF}" type="presParOf" srcId="{3C8D5DAD-C446-4A69-BCB6-1D21E2F00A72}" destId="{F200CA42-048C-4885-B969-7CAB6B26FD26}" srcOrd="2" destOrd="0" presId="urn:microsoft.com/office/officeart/2005/8/layout/hProcess7#1"/>
    <dgm:cxn modelId="{525D90EF-A1F1-4CFF-87E3-99C25D046162}" type="presParOf" srcId="{72AE4EDF-57BF-44DE-8DBB-150C820F3F42}" destId="{8CCC5671-025E-4D16-B32A-19B5CF117A20}" srcOrd="1" destOrd="0" presId="urn:microsoft.com/office/officeart/2005/8/layout/hProcess7#1"/>
    <dgm:cxn modelId="{1A9A631E-4759-43F2-84D0-8F9255077342}" type="presParOf" srcId="{72AE4EDF-57BF-44DE-8DBB-150C820F3F42}" destId="{0FD8DCA3-9C71-4352-B345-0A5B34F12E5B}" srcOrd="2" destOrd="0" presId="urn:microsoft.com/office/officeart/2005/8/layout/hProcess7#1"/>
    <dgm:cxn modelId="{DA57A775-4B50-4E16-A991-BE59DF64020A}" type="presParOf" srcId="{0FD8DCA3-9C71-4352-B345-0A5B34F12E5B}" destId="{1F7FECEC-A269-452E-92DA-18BDB4999121}" srcOrd="0" destOrd="0" presId="urn:microsoft.com/office/officeart/2005/8/layout/hProcess7#1"/>
    <dgm:cxn modelId="{664FE807-E837-4D6F-8071-E2B199C9769B}" type="presParOf" srcId="{0FD8DCA3-9C71-4352-B345-0A5B34F12E5B}" destId="{69D9D4F5-C699-4212-A832-D1701F7AA5D9}" srcOrd="1" destOrd="0" presId="urn:microsoft.com/office/officeart/2005/8/layout/hProcess7#1"/>
    <dgm:cxn modelId="{CBBF04CB-145D-4532-A5A4-C34FFE39CEA7}" type="presParOf" srcId="{0FD8DCA3-9C71-4352-B345-0A5B34F12E5B}" destId="{4E703379-D6C6-4001-AC6A-E7116EE80857}" srcOrd="2" destOrd="0" presId="urn:microsoft.com/office/officeart/2005/8/layout/hProcess7#1"/>
    <dgm:cxn modelId="{7DF2AC6F-3C59-4396-A1D0-F2679D67CB2A}" type="presParOf" srcId="{72AE4EDF-57BF-44DE-8DBB-150C820F3F42}" destId="{9C0A21FF-23DD-45DB-B292-A25C5B7E43A3}" srcOrd="3" destOrd="0" presId="urn:microsoft.com/office/officeart/2005/8/layout/hProcess7#1"/>
    <dgm:cxn modelId="{DFAF5570-7EAA-4F84-8FF3-7FC62F0435C9}" type="presParOf" srcId="{72AE4EDF-57BF-44DE-8DBB-150C820F3F42}" destId="{AB7993EC-DBFA-4DE2-9608-47D50E2C992B}" srcOrd="4" destOrd="0" presId="urn:microsoft.com/office/officeart/2005/8/layout/hProcess7#1"/>
    <dgm:cxn modelId="{86FAFE7D-BEFD-48E3-A50C-29EA75D5C647}" type="presParOf" srcId="{AB7993EC-DBFA-4DE2-9608-47D50E2C992B}" destId="{4C72DF30-D9FA-4D61-9427-F42E80A19824}" srcOrd="0" destOrd="0" presId="urn:microsoft.com/office/officeart/2005/8/layout/hProcess7#1"/>
    <dgm:cxn modelId="{AF362321-B8BE-40E4-B672-DFFAAEF3967C}" type="presParOf" srcId="{AB7993EC-DBFA-4DE2-9608-47D50E2C992B}" destId="{B8845492-20B4-4D90-8FE6-EA61F57AE392}" srcOrd="1" destOrd="0" presId="urn:microsoft.com/office/officeart/2005/8/layout/hProcess7#1"/>
    <dgm:cxn modelId="{E1791DE2-8D15-44FA-82DB-F5E2AE6D79B6}" type="presParOf" srcId="{AB7993EC-DBFA-4DE2-9608-47D50E2C992B}" destId="{7011FBF8-5D3E-43A3-8828-BBED3016F37F}" srcOrd="2" destOrd="0" presId="urn:microsoft.com/office/officeart/2005/8/layout/hProcess7#1"/>
    <dgm:cxn modelId="{6409E00E-83BC-46F8-932A-989F1DBD63A6}" type="presParOf" srcId="{72AE4EDF-57BF-44DE-8DBB-150C820F3F42}" destId="{35C4675E-203E-4E40-BA1A-4AFA8E299304}" srcOrd="5" destOrd="0" presId="urn:microsoft.com/office/officeart/2005/8/layout/hProcess7#1"/>
    <dgm:cxn modelId="{A3583EB2-F141-4C31-8FD0-D57B4375B6DD}" type="presParOf" srcId="{72AE4EDF-57BF-44DE-8DBB-150C820F3F42}" destId="{BA76EECD-4BCE-457A-8A35-135396D421A8}" srcOrd="6" destOrd="0" presId="urn:microsoft.com/office/officeart/2005/8/layout/hProcess7#1"/>
    <dgm:cxn modelId="{C635DEF9-0709-495F-A4B9-4558E02DAB5C}" type="presParOf" srcId="{BA76EECD-4BCE-457A-8A35-135396D421A8}" destId="{CDBF7D64-5459-4BCC-B9FE-F27B14292B6E}" srcOrd="0" destOrd="0" presId="urn:microsoft.com/office/officeart/2005/8/layout/hProcess7#1"/>
    <dgm:cxn modelId="{C13732EC-64FD-4383-AD1C-60E53C81E57E}" type="presParOf" srcId="{BA76EECD-4BCE-457A-8A35-135396D421A8}" destId="{C2084BDC-F854-462A-81D6-9C3A7F3DF0C7}" srcOrd="1" destOrd="0" presId="urn:microsoft.com/office/officeart/2005/8/layout/hProcess7#1"/>
    <dgm:cxn modelId="{E06BE492-5205-4773-9DC4-4DFEB2604FC9}" type="presParOf" srcId="{BA76EECD-4BCE-457A-8A35-135396D421A8}" destId="{E90DB833-458A-44DC-92CE-ECB09812CE9A}" srcOrd="2" destOrd="0" presId="urn:microsoft.com/office/officeart/2005/8/layout/hProcess7#1"/>
    <dgm:cxn modelId="{0BEE79CE-7BEB-4C26-874F-7F0C07F645D3}" type="presParOf" srcId="{72AE4EDF-57BF-44DE-8DBB-150C820F3F42}" destId="{E92B32B4-B07F-4F73-ABA2-17F7542FAF0E}" srcOrd="7" destOrd="0" presId="urn:microsoft.com/office/officeart/2005/8/layout/hProcess7#1"/>
    <dgm:cxn modelId="{3EF97A6D-BA39-431A-BD92-E0D28218CD48}" type="presParOf" srcId="{72AE4EDF-57BF-44DE-8DBB-150C820F3F42}" destId="{32819253-863F-4426-B613-13E35D29F7C0}" srcOrd="8" destOrd="0" presId="urn:microsoft.com/office/officeart/2005/8/layout/hProcess7#1"/>
    <dgm:cxn modelId="{EED1538B-6A39-495F-A11E-E9B8978B78B0}" type="presParOf" srcId="{32819253-863F-4426-B613-13E35D29F7C0}" destId="{FE788C40-06DE-4DA3-8656-E1AD3BC3F616}" srcOrd="0" destOrd="0" presId="urn:microsoft.com/office/officeart/2005/8/layout/hProcess7#1"/>
    <dgm:cxn modelId="{7C6E0179-C206-427C-A33E-FF60767AF940}" type="presParOf" srcId="{32819253-863F-4426-B613-13E35D29F7C0}" destId="{C5E3E121-AE0F-4429-9F4F-066CFC8C00EE}" srcOrd="1" destOrd="0" presId="urn:microsoft.com/office/officeart/2005/8/layout/hProcess7#1"/>
    <dgm:cxn modelId="{CA6C4226-D93A-49BB-AFCF-F15C195B529D}" type="presParOf" srcId="{32819253-863F-4426-B613-13E35D29F7C0}" destId="{2964953B-814F-4146-8136-098FF520F508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6E7D018D-748F-47BF-843A-40349A141CAC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04AC5213-BACC-41AB-9B61-B40CF6C5296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066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23E9B8FB-2ABD-42C9-A6DA-A6789EAF441D}" type="datetimeFigureOut">
              <a:rPr/>
              <a:pPr/>
              <a:t>30/6/2006</a:t>
            </a:fld>
            <a:endParaRPr lang="es-E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s-E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BE2A7042-DEED-4AA1-9E89-4A16B2572577}" type="slidenum">
              <a:rPr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76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tada del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es-ES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es-ES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es-ES"/>
              <a:t>Haga clic para agregar el título del álbum de fotografías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chemeClr val="bg1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es-ES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es-ES"/>
              <a:t>Haga clic para agregar la fecha u otros detalles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es-ES" sz="2400" i="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talla complet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es-ES" i="0"/>
              <a:t>Haga clic en el icono para agregar una imagen a página completa</a:t>
            </a:r>
            <a:endParaRPr kumimoji="0" lang="es-ES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ción del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es-ES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es-ES"/>
              <a:t>Haga clic para agregar subtítulo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es-ES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es-ES"/>
              <a:t>Haga clic para agregar el título de la sección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en vertic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en horizont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mixt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: en vertic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es-ES" sz="20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es-ES" sz="20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es-ES" sz="20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: en horizontal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: mi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en vertic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en horizont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en vertical con títul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2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1 en vertical y 3 en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: 3 en horizontal y 2 e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: 2 en horizontal y 3 e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adra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es-ES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cuadra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es-ES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es-ES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ic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es-ES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/>
              <a:pPr/>
              <a:t>30/6/2006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/>
              <a:pPr/>
              <a:t>‹Nº›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/>
              <a:pPr/>
              <a:t>30/6/2006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/>
              <a:pPr/>
              <a:t>‹Nº›</a:t>
            </a:fld>
            <a:endParaRPr kumimoji="0"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es-ES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16/09/2015</a:t>
            </a:fld>
            <a:endParaRPr kumimoji="0" lang="es-E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es-ES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es-E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es-ES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es-ES">
                <a:solidFill>
                  <a:schemeClr val="bg1"/>
                </a:solidFill>
              </a:rPr>
              <a:pPr/>
              <a:t>‹Nº›</a:t>
            </a:fld>
            <a:endParaRPr kumimoji="0" lang="es-E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es-ES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es-ES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es-ES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es-ES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es-ES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es-ES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jpe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12" Type="http://schemas.openxmlformats.org/officeDocument/2006/relationships/diagramColors" Target="../diagrams/colors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14.jpeg"/><Relationship Id="rId10" Type="http://schemas.openxmlformats.org/officeDocument/2006/relationships/diagramLayout" Target="../diagrams/layout1.xml"/><Relationship Id="rId4" Type="http://schemas.openxmlformats.org/officeDocument/2006/relationships/image" Target="../media/image13.jpeg"/><Relationship Id="rId9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34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34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34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10" Type="http://schemas.openxmlformats.org/officeDocument/2006/relationships/image" Target="../media/image41.jpeg"/><Relationship Id="rId4" Type="http://schemas.openxmlformats.org/officeDocument/2006/relationships/image" Target="../media/image13.jpeg"/><Relationship Id="rId9" Type="http://schemas.openxmlformats.org/officeDocument/2006/relationships/image" Target="../media/image40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10" Type="http://schemas.openxmlformats.org/officeDocument/2006/relationships/image" Target="../media/image41.jpeg"/><Relationship Id="rId4" Type="http://schemas.openxmlformats.org/officeDocument/2006/relationships/image" Target="../media/image13.jpeg"/><Relationship Id="rId9" Type="http://schemas.openxmlformats.org/officeDocument/2006/relationships/image" Target="../media/image40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10" Type="http://schemas.openxmlformats.org/officeDocument/2006/relationships/image" Target="../media/image41.jpeg"/><Relationship Id="rId4" Type="http://schemas.openxmlformats.org/officeDocument/2006/relationships/image" Target="../media/image13.jpeg"/><Relationship Id="rId9" Type="http://schemas.openxmlformats.org/officeDocument/2006/relationships/image" Target="../media/image40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7467599" y="3857628"/>
            <a:ext cx="1462119" cy="1533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>
          <a:solidFill>
            <a:srgbClr val="161BF6"/>
          </a:solidFill>
        </p:spPr>
        <p:txBody>
          <a:bodyPr/>
          <a:lstStyle>
            <a:extLst/>
          </a:lstStyle>
          <a:p>
            <a:pPr algn="ctr"/>
            <a:r>
              <a:rPr lang="es-ES" sz="4400" dirty="0" smtClean="0">
                <a:latin typeface="Berlin Sans FB Demi" pitchFamily="34" charset="0"/>
              </a:rPr>
              <a:t>Información Institucional</a:t>
            </a:r>
            <a:endParaRPr lang="es-ES" sz="4400" dirty="0">
              <a:latin typeface="Berlin Sans FB Demi" pitchFamily="34" charset="0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>
          <a:xfrm rot="16200000">
            <a:off x="7253294" y="366706"/>
            <a:ext cx="1419211" cy="990600"/>
          </a:xfrm>
        </p:spPr>
        <p:txBody>
          <a:bodyPr/>
          <a:lstStyle/>
          <a:p>
            <a:r>
              <a:rPr smtClean="0">
                <a:latin typeface="Berlin Sans FB Demi" pitchFamily="34" charset="0"/>
              </a:rPr>
              <a:t>Infibagué</a:t>
            </a:r>
            <a:endParaRPr lang="es-ES" dirty="0">
              <a:latin typeface="Berlin Sans FB Demi" pitchFamily="34" charset="0"/>
            </a:endParaRPr>
          </a:p>
        </p:txBody>
      </p:sp>
      <p:grpSp>
        <p:nvGrpSpPr>
          <p:cNvPr id="8" name="7 Marcador de posición de imagen"/>
          <p:cNvGrpSpPr>
            <a:grpSpLocks noGrp="1"/>
          </p:cNvGrpSpPr>
          <p:nvPr/>
        </p:nvGrpSpPr>
        <p:grpSpPr>
          <a:xfrm>
            <a:off x="228600" y="152400"/>
            <a:ext cx="6858000" cy="5238750"/>
            <a:chOff x="1220896" y="1214445"/>
            <a:chExt cx="5362026" cy="3906347"/>
          </a:xfrm>
        </p:grpSpPr>
        <p:pic>
          <p:nvPicPr>
            <p:cNvPr id="9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29861" y="1214445"/>
              <a:ext cx="1779468" cy="1336670"/>
            </a:xfrm>
            <a:prstGeom prst="rect">
              <a:avLst/>
            </a:prstGeom>
            <a:noFill/>
          </p:spPr>
        </p:pic>
        <p:pic>
          <p:nvPicPr>
            <p:cNvPr id="10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20896" y="2500306"/>
              <a:ext cx="1779468" cy="1336670"/>
            </a:xfrm>
            <a:prstGeom prst="rect">
              <a:avLst/>
            </a:prstGeom>
            <a:noFill/>
          </p:spPr>
        </p:pic>
        <p:pic>
          <p:nvPicPr>
            <p:cNvPr id="11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6" y="1214445"/>
              <a:ext cx="1868046" cy="1357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220896" y="3786191"/>
              <a:ext cx="1779468" cy="1334601"/>
            </a:xfrm>
            <a:prstGeom prst="rect">
              <a:avLst/>
            </a:prstGeom>
            <a:noFill/>
          </p:spPr>
        </p:pic>
        <p:pic>
          <p:nvPicPr>
            <p:cNvPr id="13" name="Picture 12" descr="DSC0724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14876" y="3786191"/>
              <a:ext cx="1868046" cy="133460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14" name="Picture 122" descr="fotos feria 1 51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008943" y="1214445"/>
              <a:ext cx="1782225" cy="1336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2" descr="via picaleña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99977" y="3786190"/>
              <a:ext cx="1782227" cy="133460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16" name="Picture 68" descr="DSC00059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999978" y="2500306"/>
              <a:ext cx="1782225" cy="1336669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17" name="Picture 4" descr="CARO 15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>
            <a:xfrm>
              <a:off x="4714876" y="2500306"/>
              <a:ext cx="1868046" cy="1336670"/>
            </a:xfrm>
            <a:prstGeom prst="rect">
              <a:avLst/>
            </a:prstGeom>
            <a:noFill/>
            <a:ln w="57150">
              <a:noFill/>
            </a:ln>
          </p:spPr>
        </p:pic>
      </p:grpSp>
      <p:pic>
        <p:nvPicPr>
          <p:cNvPr id="18" name="Picture 6" descr="M:\Documentos\Logos\banfuturo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467599" y="4714884"/>
            <a:ext cx="1319244" cy="613416"/>
          </a:xfrm>
          <a:prstGeom prst="rect">
            <a:avLst/>
          </a:prstGeom>
          <a:noFill/>
        </p:spPr>
      </p:pic>
      <p:pic>
        <p:nvPicPr>
          <p:cNvPr id="19" name="Picture 4" descr="\\Auxsistemas2\prensa\IMG_2479.JPG"/>
          <p:cNvPicPr>
            <a:picLocks noChangeAspect="1" noChangeArrowheads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7467599" y="4000504"/>
            <a:ext cx="1323125" cy="60535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INTRODUCCION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r>
              <a:rPr dirty="0" smtClean="0"/>
              <a:t> </a:t>
            </a:r>
            <a:r>
              <a:rPr lang="es-MX" sz="2000" dirty="0" smtClean="0"/>
              <a:t>INFI</a:t>
            </a:r>
            <a:r>
              <a:rPr sz="2000" dirty="0" smtClean="0"/>
              <a:t>BAGUÉ, elaboró  este cortometraje con la finalidad de darle a conocer  el  entorno laboral  en donde  desarrollará sus funciones y actividades, ya que los servidores públicos de nuestra </a:t>
            </a:r>
            <a:r>
              <a:rPr lang="es-MX" sz="2000" dirty="0" smtClean="0"/>
              <a:t>Institución</a:t>
            </a:r>
            <a:r>
              <a:rPr sz="2000" dirty="0" smtClean="0"/>
              <a:t> son  prioridad de atención y representan la parte fundamental en la tarea de construir el desarrollo armónico de la Entidad. </a:t>
            </a:r>
          </a:p>
          <a:p>
            <a:r>
              <a:rPr sz="2000" dirty="0" smtClean="0"/>
              <a:t>  </a:t>
            </a:r>
          </a:p>
          <a:p>
            <a:r>
              <a:rPr sz="2000" dirty="0" smtClean="0"/>
              <a:t>Sabemos que con su habilidad, actitud y capacidad, logrará metas personales en aras de enriquecer  la formación y replanteamiento de las políticas  públicas, donde se busca fortalecer  las acciones que nos conllevan al cumplimiento de las metas</a:t>
            </a:r>
            <a:r>
              <a:rPr lang="es-MX" sz="2000" dirty="0" smtClean="0"/>
              <a:t> de INFIBAGUE</a:t>
            </a:r>
            <a:r>
              <a:rPr sz="2000" dirty="0" smtClean="0"/>
              <a:t>, </a:t>
            </a:r>
            <a:r>
              <a:rPr lang="es-MX" sz="2000" dirty="0" smtClean="0"/>
              <a:t>“ Presente y Futuro de la Región”.</a:t>
            </a:r>
            <a:endParaRPr sz="2000" dirty="0"/>
          </a:p>
        </p:txBody>
      </p:sp>
      <p:pic>
        <p:nvPicPr>
          <p:cNvPr id="1026" name="Picture 2" descr="C:\Users\usuario\AppData\Local\Microsoft\Windows\Temporary Internet Files\Content.IE5\KQBSTQ3Y\MC900329598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728729"/>
            <a:ext cx="1816729" cy="15481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RESEÑA HISTORICA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endParaRPr dirty="0" smtClean="0"/>
          </a:p>
          <a:p>
            <a:pPr algn="just"/>
            <a:endParaRPr dirty="0" smtClean="0"/>
          </a:p>
          <a:p>
            <a:r>
              <a:rPr sz="2400" dirty="0" smtClean="0"/>
              <a:t>Mediante Decreto 0183 de 23 Abril 23 de 2001, se crea un establecimiento público del orden municipal denominado:</a:t>
            </a:r>
            <a:br>
              <a:rPr sz="2400" dirty="0" smtClean="0"/>
            </a:br>
            <a:r>
              <a:rPr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Instituto de Financiamiento, Promoción y Desarrollo de Ibagué “INFIBAGUE”</a:t>
            </a:r>
            <a:r>
              <a:rPr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sz="2400" dirty="0" smtClean="0"/>
              <a:t>y se ordena su fusión  con la Empresa de Servicios Públicos de Ibagué ESPI –E.S.P.</a:t>
            </a:r>
          </a:p>
          <a:p>
            <a:r>
              <a:rPr dirty="0" smtClean="0"/>
              <a:t> </a:t>
            </a:r>
          </a:p>
        </p:txBody>
      </p:sp>
      <p:pic>
        <p:nvPicPr>
          <p:cNvPr id="1102" name="Picture 78" descr="C:\Users\usuario\AppData\Local\Microsoft\Windows\Temporary Internet Files\Content.IE5\KQBSTQ3Y\MC900334344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57166"/>
            <a:ext cx="1415668" cy="121444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RESEÑA HISTORICA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endParaRPr dirty="0" smtClean="0"/>
          </a:p>
          <a:p>
            <a:r>
              <a:rPr dirty="0" smtClean="0"/>
              <a:t> </a:t>
            </a:r>
          </a:p>
          <a:p>
            <a:pPr algn="just"/>
            <a:r>
              <a:rPr sz="2400" dirty="0" smtClean="0"/>
              <a:t>Que mediante el Acuerdo No. 001 del 29 de Enero de 2001 expedido por el Honorable Concejo de Ibagué, se facultó al Alcalde Municipal para crear, fusionar, suprimir, y constituir: Establecimientos Públicos, Empresas Industriales y Comerciales del Estado, Empresas Sociales del Estado, Empresas de Servicios Públicos y Sociedades de Economía Mixta, en cumplimiento de los cometidos  y competencias que le corresponden al Municipio.</a:t>
            </a:r>
          </a:p>
        </p:txBody>
      </p:sp>
      <p:pic>
        <p:nvPicPr>
          <p:cNvPr id="1102" name="Picture 78" descr="C:\Users\usuario\AppData\Local\Microsoft\Windows\Temporary Internet Files\Content.IE5\KQBSTQ3Y\MC900334344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57166"/>
            <a:ext cx="1415668" cy="1214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16074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RESEÑA HISTORICA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endParaRPr dirty="0" smtClean="0"/>
          </a:p>
          <a:p>
            <a:r>
              <a:rPr dirty="0" smtClean="0"/>
              <a:t> </a:t>
            </a:r>
          </a:p>
          <a:p>
            <a:pPr algn="just"/>
            <a:r>
              <a:rPr sz="2400" dirty="0" smtClean="0"/>
              <a:t>INFIBAGUE, como Establecimiento Público del orden municipal, está dotado de personería jurídica, autonomía administrativa, presupuestal y patrimonio propio e independiente.</a:t>
            </a:r>
            <a:endParaRPr sz="2400" dirty="0"/>
          </a:p>
        </p:txBody>
      </p:sp>
      <p:pic>
        <p:nvPicPr>
          <p:cNvPr id="1102" name="Picture 78" descr="C:\Users\usuario\AppData\Local\Microsoft\Windows\Temporary Internet Files\Content.IE5\KQBSTQ3Y\MC900334344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57166"/>
            <a:ext cx="1415668" cy="1214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16074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MISIÓN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  <a:p>
            <a:pPr algn="ctr"/>
            <a:r>
              <a:rPr sz="2800" dirty="0" smtClean="0"/>
              <a:t>Generador de desarrollo para la comunidad Ibaguereña, su zona de influencia y entes gubernamentales mediante la oferta de productos financieros, creación de Esquemas Empresariales y prestación eficaz de servicios  públicos con compromiso social y transparencia a través de un talento humano altamente calificado y comprometido.</a:t>
            </a:r>
          </a:p>
          <a:p>
            <a:pPr algn="ctr"/>
            <a:endParaRPr dirty="0" smtClean="0"/>
          </a:p>
          <a:p>
            <a:pPr algn="ctr"/>
            <a:r>
              <a:rPr dirty="0" smtClean="0"/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lang="es-ES" sz="2800" dirty="0" smtClean="0">
                <a:latin typeface="Berlin Sans FB Demi" pitchFamily="34" charset="0"/>
              </a:rPr>
              <a:t>VISIÓN</a:t>
            </a:r>
          </a:p>
          <a:p>
            <a:pPr algn="ctr"/>
            <a:r>
              <a:rPr dirty="0" smtClean="0"/>
              <a:t> </a:t>
            </a:r>
          </a:p>
          <a:p>
            <a:pPr algn="ctr"/>
            <a:endParaRPr dirty="0" smtClean="0"/>
          </a:p>
          <a:p>
            <a:pPr algn="ctr"/>
            <a:r>
              <a:rPr sz="2800" dirty="0" smtClean="0"/>
              <a:t>INFIBAGUE para el </a:t>
            </a:r>
            <a:r>
              <a:rPr sz="2800" dirty="0" smtClean="0"/>
              <a:t>20</a:t>
            </a:r>
            <a:r>
              <a:rPr lang="es-MX" sz="2800" dirty="0" smtClean="0"/>
              <a:t>35</a:t>
            </a:r>
            <a:r>
              <a:rPr sz="2800" dirty="0" smtClean="0"/>
              <a:t> </a:t>
            </a:r>
            <a:r>
              <a:rPr sz="2800" dirty="0" smtClean="0"/>
              <a:t>debe ser un núcleo de excelencia de la Administración Municipal, Generador y Promotor de esquemas empresariales para el desarrollo social, económico y ambiental del</a:t>
            </a:r>
            <a:r>
              <a:rPr lang="es-MX" sz="2800" dirty="0" smtClean="0"/>
              <a:t> M</a:t>
            </a:r>
            <a:r>
              <a:rPr sz="2800" dirty="0" err="1" smtClean="0"/>
              <a:t>unicipio</a:t>
            </a:r>
            <a:r>
              <a:rPr sz="2800" dirty="0" smtClean="0"/>
              <a:t> de Ibagué y administrador responsable y efectivo del portafolio de inversiones.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951268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ESTRUCTURA FILOSÓFICA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  <p:grpSp>
        <p:nvGrpSpPr>
          <p:cNvPr id="14" name="37 Grupo"/>
          <p:cNvGrpSpPr/>
          <p:nvPr/>
        </p:nvGrpSpPr>
        <p:grpSpPr>
          <a:xfrm>
            <a:off x="2357422" y="1428736"/>
            <a:ext cx="5572164" cy="4429155"/>
            <a:chOff x="1285852" y="785794"/>
            <a:chExt cx="6715172" cy="4857783"/>
          </a:xfrm>
        </p:grpSpPr>
        <p:sp>
          <p:nvSpPr>
            <p:cNvPr id="15" name="28 Flecha en U"/>
            <p:cNvSpPr/>
            <p:nvPr/>
          </p:nvSpPr>
          <p:spPr>
            <a:xfrm rot="10800000" flipH="1">
              <a:off x="4000496" y="5214949"/>
              <a:ext cx="3500462" cy="428628"/>
            </a:xfrm>
            <a:prstGeom prst="uturnArrow">
              <a:avLst>
                <a:gd name="adj1" fmla="val 27155"/>
                <a:gd name="adj2" fmla="val 23922"/>
                <a:gd name="adj3" fmla="val 37929"/>
                <a:gd name="adj4" fmla="val 39441"/>
                <a:gd name="adj5" fmla="val 100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16" name="27 Flecha en U"/>
            <p:cNvSpPr/>
            <p:nvPr/>
          </p:nvSpPr>
          <p:spPr>
            <a:xfrm flipH="1">
              <a:off x="3714744" y="785794"/>
              <a:ext cx="4000528" cy="428628"/>
            </a:xfrm>
            <a:prstGeom prst="uturnArrow">
              <a:avLst>
                <a:gd name="adj1" fmla="val 27155"/>
                <a:gd name="adj2" fmla="val 23922"/>
                <a:gd name="adj3" fmla="val 37929"/>
                <a:gd name="adj4" fmla="val 39441"/>
                <a:gd name="adj5" fmla="val 100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17" name="5 Rectángulo redondeado"/>
            <p:cNvSpPr/>
            <p:nvPr/>
          </p:nvSpPr>
          <p:spPr>
            <a:xfrm>
              <a:off x="2857488" y="1214422"/>
              <a:ext cx="2000264" cy="642942"/>
            </a:xfrm>
            <a:prstGeom prst="roundRect">
              <a:avLst/>
            </a:prstGeom>
            <a:scene3d>
              <a:camera prst="isometricOffAxis1Righ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MISIÓN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18" name="6 Rectángulo redondeado"/>
            <p:cNvSpPr/>
            <p:nvPr/>
          </p:nvSpPr>
          <p:spPr>
            <a:xfrm>
              <a:off x="2857488" y="2285992"/>
              <a:ext cx="2000264" cy="642942"/>
            </a:xfrm>
            <a:prstGeom prst="roundRect">
              <a:avLst/>
            </a:prstGeom>
            <a:scene3d>
              <a:camera prst="isometricLeftDown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VISIÓN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19" name="7 Rectángulo redondeado"/>
            <p:cNvSpPr/>
            <p:nvPr/>
          </p:nvSpPr>
          <p:spPr>
            <a:xfrm>
              <a:off x="2857487" y="3433609"/>
              <a:ext cx="2000265" cy="642942"/>
            </a:xfrm>
            <a:prstGeom prst="roundRect">
              <a:avLst/>
            </a:prstGeom>
            <a:scene3d>
              <a:camera prst="isometricOffAxis1Righ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PRINCIPIOS CORPORATIVO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20" name="8 Rectángulo redondeado"/>
            <p:cNvSpPr/>
            <p:nvPr/>
          </p:nvSpPr>
          <p:spPr>
            <a:xfrm>
              <a:off x="2857488" y="4500570"/>
              <a:ext cx="2000264" cy="642942"/>
            </a:xfrm>
            <a:prstGeom prst="roundRect">
              <a:avLst/>
            </a:prstGeom>
            <a:scene3d>
              <a:camera prst="isometricLeftDown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CÓDIGO DE ETICA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21" name="10 Rectángulo redondeado"/>
            <p:cNvSpPr/>
            <p:nvPr/>
          </p:nvSpPr>
          <p:spPr>
            <a:xfrm>
              <a:off x="1285852" y="1142984"/>
              <a:ext cx="928694" cy="40719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scene3d>
              <a:camera prst="perspectiveContrastingRightFacing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itchFamily="34" charset="0"/>
                </a:rPr>
                <a:t>INFIBAGUE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itchFamily="34" charset="0"/>
              </a:endParaRPr>
            </a:p>
          </p:txBody>
        </p:sp>
        <p:sp>
          <p:nvSpPr>
            <p:cNvPr id="22" name="11 Rectángulo redondeado"/>
            <p:cNvSpPr/>
            <p:nvPr/>
          </p:nvSpPr>
          <p:spPr>
            <a:xfrm>
              <a:off x="7072330" y="1214422"/>
              <a:ext cx="928694" cy="41434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scene3d>
              <a:camera prst="perspectiveHeroicExtremeLeftFacing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itchFamily="34" charset="0"/>
                </a:rPr>
                <a:t>ASEGURAMIENTO DE SU FUNCION SOCIAL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itchFamily="34" charset="0"/>
              </a:endParaRPr>
            </a:p>
          </p:txBody>
        </p:sp>
        <p:sp>
          <p:nvSpPr>
            <p:cNvPr id="23" name="12 Flecha abajo"/>
            <p:cNvSpPr/>
            <p:nvPr/>
          </p:nvSpPr>
          <p:spPr>
            <a:xfrm>
              <a:off x="3714744" y="1785926"/>
              <a:ext cx="214314" cy="571504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4" name="13 Flecha abajo"/>
            <p:cNvSpPr/>
            <p:nvPr/>
          </p:nvSpPr>
          <p:spPr>
            <a:xfrm>
              <a:off x="3684128" y="2786058"/>
              <a:ext cx="244930" cy="64294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5" name="14 Flecha abajo"/>
            <p:cNvSpPr/>
            <p:nvPr/>
          </p:nvSpPr>
          <p:spPr>
            <a:xfrm>
              <a:off x="3684128" y="4076551"/>
              <a:ext cx="244930" cy="42401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6" name="17 Flecha izquierda y derecha"/>
            <p:cNvSpPr/>
            <p:nvPr/>
          </p:nvSpPr>
          <p:spPr>
            <a:xfrm>
              <a:off x="1857356" y="1428736"/>
              <a:ext cx="1143008" cy="285752"/>
            </a:xfrm>
            <a:prstGeom prst="leftRightArrow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32" name="36 Rectángulo"/>
            <p:cNvSpPr/>
            <p:nvPr/>
          </p:nvSpPr>
          <p:spPr>
            <a:xfrm>
              <a:off x="5000628" y="1714488"/>
              <a:ext cx="1688284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La Sociedad</a:t>
              </a:r>
              <a:endParaRPr lang="es-ES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3074" name="Picture 2" descr="C:\Users\usuario\AppData\Local\Microsoft\Windows\Temporary Internet Files\Content.IE5\CCFV9SN0\MC900439356[1]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5259254" y="2743119"/>
            <a:ext cx="1899458" cy="1899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ESTRUCTURA ORGANIZACIONAL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  <p:pic>
        <p:nvPicPr>
          <p:cNvPr id="134" name="9 Imagen" descr="ORGANIGRAMA.jpg"/>
          <p:cNvPicPr/>
          <p:nvPr/>
        </p:nvPicPr>
        <p:blipFill>
          <a:blip r:embed="rId8"/>
          <a:stretch>
            <a:fillRect/>
          </a:stretch>
        </p:blipFill>
        <p:spPr>
          <a:xfrm>
            <a:off x="2071670" y="1214421"/>
            <a:ext cx="6357982" cy="4518835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28794" y="5838992"/>
            <a:ext cx="648698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INSTITUTO DE FINANCIAMIENTO, PROMOCION Y DESARROLLO DE IBAGUE </a:t>
            </a: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 INFIBAGUE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ACUERDO No. 001 Y RESOLUCION No. 0138 DE 2003, ACUERDO No.005/05</a:t>
            </a: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FUNCIONES DEL INSTITUTO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pPr lvl="0"/>
            <a:endParaRPr dirty="0" smtClean="0"/>
          </a:p>
          <a:p>
            <a:pPr lvl="0"/>
            <a:endParaRPr dirty="0" smtClean="0"/>
          </a:p>
          <a:p>
            <a:pPr lvl="0" algn="ctr"/>
            <a:r>
              <a:rPr lang="es-ES_tradnl" sz="2800" dirty="0" smtClean="0"/>
              <a:t> Formular y desarrollar las políticas, programas y proyectos generales internos para el fomento, promoción y contribución al desarrollo, en los sectores mencionados en el objeto social.</a:t>
            </a:r>
          </a:p>
          <a:p>
            <a:pPr lvl="0">
              <a:buFont typeface="Arial" pitchFamily="34" charset="0"/>
              <a:buChar char="•"/>
            </a:pPr>
            <a:endParaRPr dirty="0" smtClean="0"/>
          </a:p>
          <a:p>
            <a:pPr lvl="0"/>
            <a:endParaRPr sz="2800" dirty="0" smtClean="0"/>
          </a:p>
        </p:txBody>
      </p:sp>
      <p:pic>
        <p:nvPicPr>
          <p:cNvPr id="34818" name="Picture 2" descr="C:\Users\usuario\AppData\Local\Microsoft\Windows\Temporary Internet Files\Content.IE5\CCFV9SN0\MC900310816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66034" y="937739"/>
            <a:ext cx="1448679" cy="10511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FUNCIONES DEL INSTITUTO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pPr lvl="0"/>
            <a:endParaRPr dirty="0" smtClean="0"/>
          </a:p>
          <a:p>
            <a:pPr lvl="0"/>
            <a:endParaRPr dirty="0" smtClean="0"/>
          </a:p>
          <a:p>
            <a:pPr lvl="0" algn="ctr"/>
            <a:r>
              <a:rPr lang="es-ES_tradnl" dirty="0" smtClean="0"/>
              <a:t> </a:t>
            </a:r>
            <a:r>
              <a:rPr lang="es-ES_tradnl" sz="2800" dirty="0" smtClean="0"/>
              <a:t>Prestar servicios de asesoría administrativa, jurídica, financiera y técnica en desarrollo de su objeto, a los entes territoriales sus entidades descentralizadas, a las empresas en las que tenga participación accionaría a las que se lo soliciten.</a:t>
            </a:r>
          </a:p>
          <a:p>
            <a:pPr lvl="0">
              <a:buFont typeface="Arial" pitchFamily="34" charset="0"/>
              <a:buChar char="•"/>
            </a:pPr>
            <a:endParaRPr dirty="0" smtClean="0"/>
          </a:p>
          <a:p>
            <a:endParaRPr sz="2800" dirty="0" smtClean="0"/>
          </a:p>
        </p:txBody>
      </p:sp>
      <p:pic>
        <p:nvPicPr>
          <p:cNvPr id="34818" name="Picture 2" descr="C:\Users\usuario\AppData\Local\Microsoft\Windows\Temporary Internet Files\Content.IE5\CCFV9SN0\MC900310816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66034" y="937739"/>
            <a:ext cx="1448679" cy="1051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7202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FUNCIONES DEL INSTITUTO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pPr lvl="0"/>
            <a:endParaRPr lang="es-ES_tradnl" dirty="0"/>
          </a:p>
          <a:p>
            <a:pPr lvl="0"/>
            <a:endParaRPr dirty="0" smtClean="0"/>
          </a:p>
          <a:p>
            <a:pPr algn="ctr"/>
            <a:r>
              <a:rPr dirty="0" smtClean="0"/>
              <a:t> </a:t>
            </a:r>
            <a:r>
              <a:rPr sz="2800" dirty="0" smtClean="0"/>
              <a:t>Promover la creación o formar parte de sociedades o empresas, o asumir cualquier forma asociativa o de colaboración empresarial con personas  naturales o jurídicas que ofrezcan rentabilidad económica y propicien la generación de empleo, bienestar y mejoramiento de la calidad de vida de los ibaguereños y su región de influencia.</a:t>
            </a:r>
          </a:p>
          <a:p>
            <a:r>
              <a:rPr dirty="0" smtClean="0"/>
              <a:t> </a:t>
            </a:r>
          </a:p>
          <a:p>
            <a:endParaRPr sz="2800" dirty="0" smtClean="0"/>
          </a:p>
        </p:txBody>
      </p:sp>
      <p:pic>
        <p:nvPicPr>
          <p:cNvPr id="34818" name="Picture 2" descr="C:\Users\usuario\AppData\Local\Microsoft\Windows\Temporary Internet Files\Content.IE5\CCFV9SN0\MC900310816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66034" y="937739"/>
            <a:ext cx="1448679" cy="1051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7202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1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FUNCIONES DEL INSTITUTO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pPr lvl="0"/>
            <a:endParaRPr dirty="0" smtClean="0"/>
          </a:p>
          <a:p>
            <a:pPr lvl="0"/>
            <a:endParaRPr dirty="0" smtClean="0"/>
          </a:p>
          <a:p>
            <a:pPr lvl="0" algn="ctr"/>
            <a:r>
              <a:rPr sz="2800" dirty="0" smtClean="0"/>
              <a:t>Ejercer control y seguimiento a las inversiones y bienes en los que tenga participación el Instituto   </a:t>
            </a:r>
            <a:r>
              <a:rPr lang="es-ES" sz="3200" dirty="0" smtClean="0"/>
              <a:t>…</a:t>
            </a:r>
            <a:endParaRPr sz="4000" dirty="0" smtClean="0"/>
          </a:p>
        </p:txBody>
      </p:sp>
      <p:pic>
        <p:nvPicPr>
          <p:cNvPr id="34818" name="Picture 2" descr="C:\Users\usuario\AppData\Local\Microsoft\Windows\Temporary Internet Files\Content.IE5\CCFV9SN0\MC900310816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66034" y="937739"/>
            <a:ext cx="1448679" cy="1051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7202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POLITICA DE CALIDAD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  <a:p>
            <a:pPr algn="ctr"/>
            <a:endParaRPr dirty="0" smtClean="0"/>
          </a:p>
          <a:p>
            <a:pPr algn="ctr"/>
            <a:endParaRPr dirty="0" smtClean="0"/>
          </a:p>
          <a:p>
            <a:pPr algn="ctr"/>
            <a:endParaRPr dirty="0" smtClean="0"/>
          </a:p>
          <a:p>
            <a:pPr algn="ctr"/>
            <a:endParaRPr dirty="0" smtClean="0"/>
          </a:p>
          <a:p>
            <a:pPr algn="ctr"/>
            <a:endParaRPr dirty="0" smtClean="0"/>
          </a:p>
          <a:p>
            <a:pPr algn="ctr"/>
            <a:endParaRPr dirty="0" smtClean="0"/>
          </a:p>
          <a:p>
            <a:pPr algn="ctr"/>
            <a:r>
              <a:rPr sz="2800" dirty="0" smtClean="0"/>
              <a:t>Garantizar calidad en los productos y servicios ofrecidos a los clientes, mediante la revisión y mejora continua de los procesos, las operaciones y el sistema, teniendo en cuenta la normatividad vigente y las necesidades del cliente.</a:t>
            </a:r>
          </a:p>
          <a:p>
            <a:pPr algn="ctr"/>
            <a:r>
              <a:rPr dirty="0" smtClean="0"/>
              <a:t> </a:t>
            </a:r>
          </a:p>
          <a:p>
            <a:pPr algn="ctr"/>
            <a:endParaRPr dirty="0"/>
          </a:p>
        </p:txBody>
      </p:sp>
      <p:pic>
        <p:nvPicPr>
          <p:cNvPr id="35842" name="Picture 2" descr="C:\Users\usuario\AppData\Local\Microsoft\Windows\Temporary Internet Files\Content.IE5\S6VT6WAD\MC900439363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1128804"/>
            <a:ext cx="2660236" cy="2660236"/>
          </a:xfrm>
          <a:prstGeom prst="rect">
            <a:avLst/>
          </a:prstGeom>
          <a:noFill/>
        </p:spPr>
      </p:pic>
      <p:pic>
        <p:nvPicPr>
          <p:cNvPr id="35843" name="Picture 3" descr="C:\Users\usuario\AppData\Local\Microsoft\Windows\Temporary Internet Files\Content.IE5\S6VT6WAD\MC900423575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53754" y="1071546"/>
            <a:ext cx="750608" cy="85205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ESTRATEGIAS BASICAS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pPr algn="ctr"/>
            <a:r>
              <a:rPr sz="2800" dirty="0" smtClean="0"/>
              <a:t>Crear, apoyar y promover por iniciativa propia o en alianzas estratégicas con entidades Municipales, Departamentales, Nacionales e Internacionales públicas o privadas,  esquemas empresariales que ofrezcan rentabilidad económica y social y generación de empleo, para el bienestar y mejoramiento de la calidad de vida de los Ibaguereños y su región de influencia. </a:t>
            </a:r>
            <a:r>
              <a:rPr dirty="0" smtClean="0"/>
              <a:t> </a:t>
            </a:r>
          </a:p>
          <a:p>
            <a:r>
              <a:rPr dirty="0" smtClean="0"/>
              <a:t> </a:t>
            </a:r>
          </a:p>
          <a:p>
            <a:r>
              <a:rPr dirty="0" smtClean="0"/>
              <a:t> </a:t>
            </a:r>
          </a:p>
          <a:p>
            <a:pPr algn="ctr"/>
            <a:endParaRPr dirty="0"/>
          </a:p>
        </p:txBody>
      </p:sp>
      <p:pic>
        <p:nvPicPr>
          <p:cNvPr id="36866" name="Picture 2" descr="C:\Users\usuario\AppData\Local\Microsoft\Windows\Temporary Internet Files\Content.IE5\KQBSTQ3Y\MC900078745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64670" y="642918"/>
            <a:ext cx="1712167" cy="170596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ESTRATEGIAS BASICAS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r>
              <a:rPr dirty="0" smtClean="0"/>
              <a:t> </a:t>
            </a:r>
          </a:p>
          <a:p>
            <a:pPr algn="ctr"/>
            <a:r>
              <a:rPr sz="2800" dirty="0" smtClean="0"/>
              <a:t>Crear una cultura de excelencia y calidad en el servicio al cliente, elaborando e implementando los planes y programas  necesarios que vinculen a todo el personal del Instituto.  </a:t>
            </a:r>
          </a:p>
          <a:p>
            <a:r>
              <a:rPr dirty="0" smtClean="0"/>
              <a:t> </a:t>
            </a:r>
          </a:p>
          <a:p>
            <a:r>
              <a:rPr dirty="0" smtClean="0"/>
              <a:t> </a:t>
            </a:r>
          </a:p>
          <a:p>
            <a:pPr algn="ctr"/>
            <a:endParaRPr dirty="0"/>
          </a:p>
        </p:txBody>
      </p:sp>
      <p:pic>
        <p:nvPicPr>
          <p:cNvPr id="36866" name="Picture 2" descr="C:\Users\usuario\AppData\Local\Microsoft\Windows\Temporary Internet Files\Content.IE5\KQBSTQ3Y\MC900078745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64670" y="642918"/>
            <a:ext cx="1712167" cy="1705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743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ESTRATEGIAS BASICAS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r>
              <a:rPr dirty="0" smtClean="0"/>
              <a:t> </a:t>
            </a:r>
          </a:p>
          <a:p>
            <a:pPr algn="ctr"/>
            <a:r>
              <a:rPr sz="2800" dirty="0" smtClean="0"/>
              <a:t>Desarrollar planes, programas y proyectos encaminados a fortalecer la imagen corporativa a través de acciones que den solución a las principales necesidades de la comunidad, relacionadas con el objeto del Instituto.  </a:t>
            </a:r>
            <a:r>
              <a:rPr lang="es-ES" sz="2800" dirty="0" smtClean="0"/>
              <a:t>…</a:t>
            </a:r>
            <a:endParaRPr sz="2800" dirty="0" smtClean="0"/>
          </a:p>
          <a:p>
            <a:pPr algn="ctr"/>
            <a:r>
              <a:rPr sz="2800" dirty="0" smtClean="0"/>
              <a:t> </a:t>
            </a:r>
          </a:p>
          <a:p>
            <a:pPr algn="ctr"/>
            <a:endParaRPr dirty="0"/>
          </a:p>
        </p:txBody>
      </p:sp>
      <p:pic>
        <p:nvPicPr>
          <p:cNvPr id="36866" name="Picture 2" descr="C:\Users\usuario\AppData\Local\Microsoft\Windows\Temporary Internet Files\Content.IE5\KQBSTQ3Y\MC900078745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64670" y="642918"/>
            <a:ext cx="1712167" cy="1705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743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uario\AppData\Local\Microsoft\Windows\Temporary Internet Files\Content.IE5\S6VT6WAD\MC90043934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5175" y="768949"/>
            <a:ext cx="1414450" cy="1414450"/>
          </a:xfrm>
          <a:prstGeom prst="rect">
            <a:avLst/>
          </a:prstGeom>
          <a:noFill/>
        </p:spPr>
      </p:pic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3200" dirty="0" smtClean="0">
                <a:latin typeface="Berlin Sans FB Demi" pitchFamily="34" charset="0"/>
              </a:rPr>
              <a:t>MAPA DE PROCESOS</a:t>
            </a:r>
            <a:endParaRPr sz="2800"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  <p:pic>
        <p:nvPicPr>
          <p:cNvPr id="31" name="30 Imagen" descr="Mapa de procesos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35896" y="1124744"/>
            <a:ext cx="3357271" cy="475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SISTEMA M E C I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  <p:pic>
        <p:nvPicPr>
          <p:cNvPr id="38914" name="Picture 2" descr="C:\Users\usuario\AppData\Local\Microsoft\Windows\Temporary Internet Files\Content.IE5\CCFV9SN0\MC900439239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70433" y="1134023"/>
            <a:ext cx="998833" cy="998833"/>
          </a:xfrm>
          <a:prstGeom prst="rect">
            <a:avLst/>
          </a:prstGeom>
          <a:noFill/>
        </p:spPr>
      </p:pic>
      <p:graphicFrame>
        <p:nvGraphicFramePr>
          <p:cNvPr id="17" name="16 Diagrama"/>
          <p:cNvGraphicFramePr/>
          <p:nvPr>
            <p:extLst>
              <p:ext uri="{D42A27DB-BD31-4B8C-83A1-F6EECF244321}">
                <p14:modId xmlns:p14="http://schemas.microsoft.com/office/powerpoint/2010/main" val="1327639121"/>
              </p:ext>
            </p:extLst>
          </p:nvPr>
        </p:nvGraphicFramePr>
        <p:xfrm>
          <a:off x="2190776" y="2646988"/>
          <a:ext cx="6096000" cy="1862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LABORAL DE LOS SERVIDORES PUBLICOS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algn="ctr"/>
            <a:r>
              <a:rPr sz="2800" dirty="0" smtClean="0"/>
              <a:t>Los Servidores Públicos de </a:t>
            </a:r>
            <a:r>
              <a:rPr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Infibagué</a:t>
            </a:r>
            <a:r>
              <a:rPr sz="2800" dirty="0" smtClean="0"/>
              <a:t>  son el componente más importante de la Institución.  De la mano con ellos se logra encaminar el funcionamiento de la entidad y alcanzar los objetivos y metas trazadas.</a:t>
            </a:r>
          </a:p>
          <a:p>
            <a:r>
              <a:rPr sz="2000" dirty="0" smtClean="0"/>
              <a:t> 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LABORAL DE LOS SERVIDORES PUBLICOS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r>
              <a:rPr sz="2000" dirty="0" smtClean="0"/>
              <a:t> </a:t>
            </a:r>
          </a:p>
          <a:p>
            <a:pPr algn="ctr"/>
            <a:r>
              <a:rPr sz="2800" dirty="0" smtClean="0"/>
              <a:t>El Servidor Público de </a:t>
            </a:r>
            <a:r>
              <a:rPr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Infibagué</a:t>
            </a:r>
            <a:r>
              <a:rPr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smtClean="0"/>
              <a:t>está regulado por importantes responsabilidades en sus deberes, y exigentes prohibiciones e incompatibilidades.</a:t>
            </a:r>
          </a:p>
          <a:p>
            <a:r>
              <a:rPr sz="2000" dirty="0" smtClean="0"/>
              <a:t> 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2129949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LABORAL DE LOS SERVIDORES PUBLICOS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algn="ctr"/>
            <a:r>
              <a:rPr sz="2800" dirty="0" smtClean="0"/>
              <a:t>La norma que regula los empleos para los servidores públicos del </a:t>
            </a:r>
            <a:r>
              <a:rPr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Instituto de Financiamiento, Promoción y Desarrollo de Ibagué</a:t>
            </a:r>
            <a:r>
              <a:rPr sz="2800" dirty="0" smtClean="0"/>
              <a:t>, está establecida en la Ley 909 de 2004 y el Régimen disciplinario que a continuación se presenta, está sujeto a lo establecido en la Ley 734 de 2002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2129949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HORARIO DE TRABAJO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 algn="ctr"/>
            <a:r>
              <a:rPr sz="2800" dirty="0" smtClean="0"/>
              <a:t>La jornada de trabajo es de: Lunes a Jueves de 7:00 AM   a   12:00 del día  y  de 2:00  a 6:00 PM. </a:t>
            </a:r>
          </a:p>
          <a:p>
            <a:pPr algn="ctr"/>
            <a:r>
              <a:rPr sz="2800" dirty="0" smtClean="0"/>
              <a:t> </a:t>
            </a:r>
          </a:p>
          <a:p>
            <a:pPr algn="ctr"/>
            <a:r>
              <a:rPr sz="2800" dirty="0" smtClean="0"/>
              <a:t>El día viernes de 7:00 AM  a 12:00 del día  y  De 2:00  a 5:00 PM</a:t>
            </a:r>
            <a:endParaRPr sz="2800" dirty="0" smtClean="0">
              <a:latin typeface="Berlin Sans FB Demi" pitchFamily="34" charset="0"/>
            </a:endParaRP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  <p:pic>
        <p:nvPicPr>
          <p:cNvPr id="40962" name="Picture 2" descr="C:\Users\usuario\AppData\Local\Microsoft\Windows\Temporary Internet Files\Content.IE5\U6SVX7EN\MC900439308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4" y="1071546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lvl="0"/>
            <a:endParaRPr sz="2000" dirty="0" smtClean="0"/>
          </a:p>
          <a:p>
            <a:r>
              <a:rPr sz="2800" b="1" dirty="0" smtClean="0"/>
              <a:t>Derechos:</a:t>
            </a:r>
            <a:endParaRPr sz="2800" dirty="0" smtClean="0"/>
          </a:p>
          <a:p>
            <a:pPr algn="ctr"/>
            <a:endParaRPr sz="2800" dirty="0" smtClean="0"/>
          </a:p>
          <a:p>
            <a:pPr algn="ctr"/>
            <a:r>
              <a:rPr sz="2800" dirty="0" smtClean="0"/>
              <a:t>Además de los contemplados en la Constitución, la Ley y los reglamentos, son derechos de todo servidor público según Ley 734 de 2002 -Artículo 33:</a:t>
            </a:r>
          </a:p>
          <a:p>
            <a:pPr algn="ctr"/>
            <a:endParaRPr sz="28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Percibir puntualmente la remuneración fijada o convenida para el respectivo cargo o función.</a:t>
            </a:r>
          </a:p>
          <a:p>
            <a:pPr lvl="0">
              <a:buFont typeface="Wingdings" pitchFamily="2" charset="2"/>
              <a:buChar char="v"/>
            </a:pPr>
            <a:endParaRPr sz="2000" dirty="0" smtClean="0"/>
          </a:p>
          <a:p>
            <a:pPr algn="ctr"/>
            <a:endParaRPr dirty="0" smtClean="0"/>
          </a:p>
        </p:txBody>
      </p:sp>
      <p:pic>
        <p:nvPicPr>
          <p:cNvPr id="41987" name="Picture 3" descr="C:\Users\usuario\AppData\Local\Microsoft\Windows\Temporary Internet Files\Content.IE5\CCFV9SN0\MC90038912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1054211"/>
            <a:ext cx="1045941" cy="790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895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Disfrutar de la seguridad social en la forma y condiciones previstas en la ley.</a:t>
            </a:r>
          </a:p>
        </p:txBody>
      </p:sp>
      <p:pic>
        <p:nvPicPr>
          <p:cNvPr id="41987" name="Picture 3" descr="C:\Users\usuario\AppData\Local\Microsoft\Windows\Temporary Internet Files\Content.IE5\CCFV9SN0\MC90038912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1054211"/>
            <a:ext cx="1045941" cy="79061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Participar en concursos que le permitan obtener promociones dentro del servicio </a:t>
            </a:r>
          </a:p>
          <a:p>
            <a:pPr lvl="0">
              <a:buFont typeface="Wingdings" pitchFamily="2" charset="2"/>
              <a:buChar char="v"/>
            </a:pPr>
            <a:endParaRPr sz="2000" dirty="0" smtClean="0"/>
          </a:p>
          <a:p>
            <a:pPr algn="ctr"/>
            <a:endParaRPr dirty="0" smtClean="0"/>
          </a:p>
        </p:txBody>
      </p:sp>
      <p:pic>
        <p:nvPicPr>
          <p:cNvPr id="41987" name="Picture 3" descr="C:\Users\usuario\AppData\Local\Microsoft\Windows\Temporary Internet Files\Content.IE5\CCFV9SN0\MC90038912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1054211"/>
            <a:ext cx="1045941" cy="790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895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algn="ctr">
              <a:buFont typeface="Wingdings" pitchFamily="2" charset="2"/>
              <a:buChar char="v"/>
            </a:pPr>
            <a:r>
              <a:rPr sz="3200" dirty="0" smtClean="0"/>
              <a:t>Acreditar los requisitos exigidos por la Ley para la posesión y el desempeño del cargo </a:t>
            </a:r>
            <a:r>
              <a:rPr lang="es-ES" sz="3200" dirty="0" smtClean="0"/>
              <a:t>…</a:t>
            </a:r>
            <a:endParaRPr sz="2800" dirty="0" smtClean="0">
              <a:latin typeface="Berlin Sans FB Demi" pitchFamily="34" charset="0"/>
            </a:endParaRPr>
          </a:p>
          <a:p>
            <a:pPr algn="ctr"/>
            <a:endParaRPr dirty="0" smtClean="0"/>
          </a:p>
        </p:txBody>
      </p:sp>
      <p:pic>
        <p:nvPicPr>
          <p:cNvPr id="41987" name="Picture 3" descr="C:\Users\usuario\AppData\Local\Microsoft\Windows\Temporary Internet Files\Content.IE5\CCFV9SN0\MC90038912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1054211"/>
            <a:ext cx="1045941" cy="790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895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r>
              <a:rPr sz="2800" b="1" dirty="0" smtClean="0"/>
              <a:t>Deberes:</a:t>
            </a:r>
            <a:endParaRPr sz="2800" dirty="0" smtClean="0"/>
          </a:p>
          <a:p>
            <a:pPr algn="ctr"/>
            <a:endParaRPr sz="2800" dirty="0" smtClean="0"/>
          </a:p>
          <a:p>
            <a:pPr algn="ctr"/>
            <a:r>
              <a:rPr sz="2800" dirty="0" smtClean="0"/>
              <a:t>La Ley 734 de 2002, en el artículo 34, establece como deberes de todo servidor público, los siguientes:</a:t>
            </a:r>
          </a:p>
          <a:p>
            <a:pPr algn="ctr"/>
            <a:endParaRPr sz="28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Cumplir y hacer que se cumplan los deberes contenidos en la constitución, los tratados de derecho internacional, las leyes y demás actos administrativos. </a:t>
            </a:r>
          </a:p>
          <a:p>
            <a:pPr lvl="0"/>
            <a:endParaRPr sz="2000" dirty="0" smtClean="0"/>
          </a:p>
        </p:txBody>
      </p:sp>
      <p:pic>
        <p:nvPicPr>
          <p:cNvPr id="43010" name="Picture 2" descr="C:\Users\usuario\AppData\Local\Microsoft\Windows\Temporary Internet Files\Content.IE5\CCFV9SN0\MC90023178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8435" y="821685"/>
            <a:ext cx="1941217" cy="159920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Cumplir con diligencia, eficiencia e imparcialidad el servicio que le sea encomendado y abstenerse de actos u omisiones que causen la suspensión perturbación injustificada del servicio o que implique abuso indebido del cargo o función. </a:t>
            </a:r>
          </a:p>
          <a:p>
            <a:pPr lvl="0"/>
            <a:endParaRPr sz="2000" dirty="0" smtClean="0"/>
          </a:p>
        </p:txBody>
      </p:sp>
      <p:pic>
        <p:nvPicPr>
          <p:cNvPr id="43010" name="Picture 2" descr="C:\Users\usuario\AppData\Local\Microsoft\Windows\Temporary Internet Files\Content.IE5\CCFV9SN0\MC90023178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8435" y="821685"/>
            <a:ext cx="1941217" cy="1599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4869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lvl="0" algn="ctr"/>
            <a:endParaRPr sz="2800" dirty="0" smtClean="0"/>
          </a:p>
          <a:p>
            <a:pPr algn="ctr">
              <a:buFont typeface="Wingdings" pitchFamily="2" charset="2"/>
              <a:buChar char="v"/>
            </a:pPr>
            <a:r>
              <a:rPr sz="2800" dirty="0" smtClean="0"/>
              <a:t>Formular, decidir oportunamente o ejecutar los planes de desarrollo y los presupuestos, y cumplir las leyes y normas que regulan el manejo de los recursos  </a:t>
            </a:r>
            <a:r>
              <a:rPr lang="es-ES" sz="2800" dirty="0" smtClean="0"/>
              <a:t>…</a:t>
            </a:r>
            <a:endParaRPr sz="2400" dirty="0" smtClean="0"/>
          </a:p>
        </p:txBody>
      </p:sp>
      <p:pic>
        <p:nvPicPr>
          <p:cNvPr id="43010" name="Picture 2" descr="C:\Users\usuario\AppData\Local\Microsoft\Windows\Temporary Internet Files\Content.IE5\CCFV9SN0\MC90023178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8435" y="821685"/>
            <a:ext cx="1941217" cy="1599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4869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r>
              <a:rPr sz="2800" b="1" dirty="0" smtClean="0"/>
              <a:t>	      Prohibiciones:</a:t>
            </a:r>
            <a:endParaRPr sz="2800" dirty="0" smtClean="0"/>
          </a:p>
          <a:p>
            <a:endParaRPr sz="2800" dirty="0" smtClean="0"/>
          </a:p>
          <a:p>
            <a:pPr algn="ctr"/>
            <a:r>
              <a:rPr sz="2800" dirty="0" smtClean="0"/>
              <a:t>La Ley 734 de 2002, en el artículo 35, establece como deberes de todo servidor público, los siguientes:</a:t>
            </a:r>
          </a:p>
          <a:p>
            <a:pPr algn="ctr"/>
            <a:endParaRPr sz="28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Incumplir los deberes o abusar de los derechos o extralimitar las funciones contenidas en la Constitución, los tratados internacionales, las leyes y los demás actos administrativos. </a:t>
            </a:r>
          </a:p>
          <a:p>
            <a:pPr lvl="0"/>
            <a:endParaRPr sz="2000" dirty="0" smtClean="0"/>
          </a:p>
        </p:txBody>
      </p:sp>
      <p:pic>
        <p:nvPicPr>
          <p:cNvPr id="44034" name="Picture 2" descr="C:\Users\usuario\AppData\Local\Microsoft\Windows\Temporary Internet Files\Content.IE5\S6VT6WAD\MC900432538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5736" y="1310069"/>
            <a:ext cx="981759" cy="96753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pPr lvl="3"/>
            <a:r>
              <a:rPr lang="es-CO" sz="2800" b="1" dirty="0" smtClean="0"/>
              <a:t>Prohibiciones</a:t>
            </a:r>
            <a:r>
              <a:rPr lang="es-CO" sz="2800" b="1" dirty="0"/>
              <a:t>:</a:t>
            </a:r>
            <a:endParaRPr sz="2800" dirty="0" smtClean="0"/>
          </a:p>
          <a:p>
            <a:pPr lvl="0"/>
            <a:endParaRPr sz="2000" dirty="0" smtClean="0"/>
          </a:p>
          <a:p>
            <a:pPr lvl="0"/>
            <a:endParaRPr sz="2000" dirty="0" smtClean="0"/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Imponer a otro servidor público trabajos ajenos a sus funciones o impedirle el cumplimiento de sus deberes. </a:t>
            </a:r>
          </a:p>
          <a:p>
            <a:pPr algn="ctr">
              <a:buFont typeface="Wingdings" pitchFamily="2" charset="2"/>
              <a:buChar char="v"/>
            </a:pPr>
            <a:endParaRPr sz="2800" dirty="0" smtClean="0"/>
          </a:p>
          <a:p>
            <a:pPr algn="ctr">
              <a:buFont typeface="Wingdings" pitchFamily="2" charset="2"/>
              <a:buChar char="v"/>
            </a:pPr>
            <a:r>
              <a:rPr sz="2800" dirty="0" smtClean="0"/>
              <a:t> Solicitar directa o indirectamente, dádivas, agasajos, regalos, favores o  cualquier otra clase de beneficios.  </a:t>
            </a:r>
            <a:r>
              <a:rPr lang="es-ES" sz="2800" dirty="0" smtClean="0"/>
              <a:t>…</a:t>
            </a:r>
            <a:endParaRPr sz="2400" dirty="0" smtClean="0"/>
          </a:p>
        </p:txBody>
      </p:sp>
      <p:pic>
        <p:nvPicPr>
          <p:cNvPr id="15" name="Picture 2" descr="C:\Users\usuario\AppData\Local\Microsoft\Windows\Temporary Internet Files\Content.IE5\S6VT6WAD\MC900432538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5736" y="1310069"/>
            <a:ext cx="981759" cy="967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5921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     </a:t>
            </a:r>
            <a:r>
              <a:rPr sz="2800" dirty="0" smtClean="0">
                <a:latin typeface="Berlin Sans FB Demi" pitchFamily="34" charset="0"/>
              </a:rPr>
              <a:t>REGIMEN DISCIPLINARIO</a:t>
            </a:r>
            <a:endParaRPr sz="2000" dirty="0" smtClean="0">
              <a:latin typeface="Berlin Sans FB Demi" pitchFamily="34" charset="0"/>
            </a:endParaRP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b="1" dirty="0" smtClean="0"/>
          </a:p>
          <a:p>
            <a:endParaRPr lang="es-ES" sz="2000" b="1" dirty="0"/>
          </a:p>
          <a:p>
            <a:r>
              <a:rPr sz="2800" b="1" dirty="0" smtClean="0"/>
              <a:t>Inhabilidades, Impedimentos, Incompatibilidades y Conflicto de intereses:</a:t>
            </a:r>
            <a:endParaRPr sz="2800" dirty="0" smtClean="0"/>
          </a:p>
          <a:p>
            <a:pPr algn="ctr"/>
            <a:r>
              <a:rPr sz="2800" dirty="0" smtClean="0"/>
              <a:t>La Ley 734 de 2002, en el artículo 36 al 41, establece como deberes de todo servidor público, los siguientes:</a:t>
            </a:r>
          </a:p>
          <a:p>
            <a:pPr algn="ctr"/>
            <a:r>
              <a:rPr sz="2800" dirty="0" smtClean="0"/>
              <a:t> </a:t>
            </a:r>
          </a:p>
          <a:p>
            <a:pPr lvl="0" algn="ctr">
              <a:buFont typeface="Wingdings" pitchFamily="2" charset="2"/>
              <a:buChar char="v"/>
            </a:pPr>
            <a:r>
              <a:rPr sz="2800" dirty="0" smtClean="0"/>
              <a:t>Las inhabilidades, impedimentos, incompatibilidades y conflicto de intereses señalados en la Constitución y en la ley. </a:t>
            </a:r>
          </a:p>
          <a:p>
            <a:pPr lvl="0"/>
            <a:endParaRPr sz="2000" dirty="0" smtClean="0"/>
          </a:p>
        </p:txBody>
      </p:sp>
      <p:pic>
        <p:nvPicPr>
          <p:cNvPr id="45059" name="Picture 3" descr="C:\Users\usuario\AppData\Local\Microsoft\Windows\Temporary Internet Files\Content.IE5\KQBSTQ3Y\MC90021696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08" y="798750"/>
            <a:ext cx="1818742" cy="104607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     </a:t>
            </a:r>
            <a:r>
              <a:rPr sz="2800" dirty="0" smtClean="0">
                <a:latin typeface="Berlin Sans FB Demi" pitchFamily="34" charset="0"/>
              </a:rPr>
              <a:t>REGIMEN DISCIPLINARIO</a:t>
            </a:r>
          </a:p>
          <a:p>
            <a:endParaRPr sz="2000" b="1" dirty="0" smtClean="0"/>
          </a:p>
          <a:p>
            <a:pPr algn="ctr">
              <a:buFont typeface="Wingdings" pitchFamily="2" charset="2"/>
              <a:buChar char="v"/>
            </a:pPr>
            <a:r>
              <a:rPr sz="2700" dirty="0" smtClean="0"/>
              <a:t>Inhabilidades sobrevinientes. Se presentan cuando al quedar en firme la sanción de destitución e inhabilidad general o la de suspensión e inhabilidad especial o cuando se presente el hecho que las generan el sujeto disciplinable sancionado se encuentra ejerciendo cargo o función pública diferente de aquel o aquella en cuyo ejercicio cometió la falta objeto de la sanción. En tal caso, se le comunicará al actual nominador para que proceda en forma inmediata a hacer efectivas sus consecuencias.  </a:t>
            </a:r>
            <a:r>
              <a:rPr lang="es-ES" sz="2700" dirty="0" smtClean="0"/>
              <a:t>…</a:t>
            </a:r>
            <a:endParaRPr sz="2700" dirty="0" smtClean="0"/>
          </a:p>
        </p:txBody>
      </p:sp>
    </p:spTree>
    <p:extLst>
      <p:ext uri="{BB962C8B-B14F-4D97-AF65-F5344CB8AC3E}">
        <p14:creationId xmlns:p14="http://schemas.microsoft.com/office/powerpoint/2010/main" val="544958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FALTAS Y SANCIONES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pPr lvl="0"/>
            <a:endParaRPr sz="2000" dirty="0" smtClean="0"/>
          </a:p>
          <a:p>
            <a:pPr lvl="0" algn="ctr"/>
            <a:r>
              <a:rPr sz="2800" dirty="0" smtClean="0"/>
              <a:t>Las faltas disciplinarias se clasifican  como </a:t>
            </a:r>
            <a:r>
              <a:rPr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gravísimas, graves y leves. </a:t>
            </a:r>
          </a:p>
          <a:p>
            <a:pPr lvl="0" algn="ctr"/>
            <a:r>
              <a:rPr sz="2800" dirty="0" smtClean="0"/>
              <a:t> </a:t>
            </a:r>
          </a:p>
          <a:p>
            <a:pPr lvl="0" algn="ctr"/>
            <a:r>
              <a:rPr sz="2800" dirty="0" smtClean="0"/>
              <a:t>La acción disciplinaria es procedente aunque el servidor público ya no esté ejerciendo funciones públicas. </a:t>
            </a:r>
          </a:p>
          <a:p>
            <a:pPr lvl="0" algn="ctr"/>
            <a:r>
              <a:rPr sz="2800" dirty="0" smtClean="0"/>
              <a:t>Iniciada la investigación disciplinaria se notificará al investigado y se dejará constancia en el expediente respectivo</a:t>
            </a:r>
          </a:p>
          <a:p>
            <a:endParaRPr sz="2000" dirty="0" smtClean="0"/>
          </a:p>
        </p:txBody>
      </p:sp>
      <p:pic>
        <p:nvPicPr>
          <p:cNvPr id="46083" name="Picture 3" descr="C:\Users\usuario\AppData\Local\Microsoft\Windows\Temporary Internet Files\Content.IE5\KQBSTQ3Y\MC90028899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67457" y="699349"/>
            <a:ext cx="970573" cy="143350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FALTAS Y SANCIONES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r>
              <a:rPr sz="2800" dirty="0" smtClean="0"/>
              <a:t>El Servidor Público está sometido a las siguientes sanciones:</a:t>
            </a:r>
          </a:p>
          <a:p>
            <a:endParaRPr sz="2800" dirty="0" smtClean="0"/>
          </a:p>
          <a:p>
            <a:pPr lvl="0">
              <a:buFont typeface="Arial" pitchFamily="34" charset="0"/>
              <a:buChar char="•"/>
            </a:pPr>
            <a:r>
              <a:rPr sz="2800" b="1" dirty="0" smtClean="0"/>
              <a:t>  Destitución e inhabilidad general </a:t>
            </a:r>
            <a:endParaRPr sz="2800" dirty="0" smtClean="0"/>
          </a:p>
          <a:p>
            <a:pPr lvl="0">
              <a:buFont typeface="Arial" pitchFamily="34" charset="0"/>
              <a:buChar char="•"/>
            </a:pPr>
            <a:r>
              <a:rPr sz="2800" b="1" dirty="0" smtClean="0"/>
              <a:t>  Suspensión</a:t>
            </a:r>
            <a:endParaRPr sz="2800" dirty="0" smtClean="0"/>
          </a:p>
          <a:p>
            <a:pPr lvl="0">
              <a:buFont typeface="Arial" pitchFamily="34" charset="0"/>
              <a:buChar char="•"/>
            </a:pPr>
            <a:r>
              <a:rPr sz="2800" b="1" dirty="0" smtClean="0"/>
              <a:t>  Multa</a:t>
            </a:r>
            <a:endParaRPr sz="2800" dirty="0" smtClean="0"/>
          </a:p>
          <a:p>
            <a:pPr lvl="0">
              <a:buFont typeface="Arial" pitchFamily="34" charset="0"/>
              <a:buChar char="•"/>
            </a:pPr>
            <a:r>
              <a:rPr sz="2800" b="1" dirty="0" smtClean="0"/>
              <a:t>  Amonestación escrita</a:t>
            </a:r>
            <a:endParaRPr sz="2800" dirty="0" smtClean="0"/>
          </a:p>
          <a:p>
            <a:pPr>
              <a:buFont typeface="Arial" pitchFamily="34" charset="0"/>
              <a:buChar char="•"/>
            </a:pPr>
            <a:r>
              <a:rPr sz="2800" b="1" dirty="0" smtClean="0"/>
              <a:t>  Retiro del servicio</a:t>
            </a:r>
            <a:endParaRPr sz="2400" dirty="0" smtClean="0"/>
          </a:p>
        </p:txBody>
      </p:sp>
      <p:pic>
        <p:nvPicPr>
          <p:cNvPr id="46083" name="Picture 3" descr="C:\Users\usuario\AppData\Local\Microsoft\Windows\Temporary Internet Files\Content.IE5\KQBSTQ3Y\MC90028899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67457" y="699349"/>
            <a:ext cx="970573" cy="14335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77170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SALARIAL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800" b="1" dirty="0" smtClean="0"/>
          </a:p>
          <a:p>
            <a:r>
              <a:rPr sz="2800" b="1" dirty="0" smtClean="0"/>
              <a:t>Salario:</a:t>
            </a:r>
            <a:endParaRPr sz="2800" dirty="0" smtClean="0"/>
          </a:p>
          <a:p>
            <a:endParaRPr sz="2800" dirty="0" smtClean="0"/>
          </a:p>
          <a:p>
            <a:r>
              <a:rPr sz="2800" dirty="0" smtClean="0"/>
              <a:t>El régimen salarial de los empleados públicos está consagrado en el decreto 1042 de 1978, y hacen parte de él:</a:t>
            </a:r>
          </a:p>
          <a:p>
            <a:pPr lvl="2">
              <a:buFont typeface="Wingdings" pitchFamily="2" charset="2"/>
              <a:buChar char="ü"/>
            </a:pPr>
            <a:r>
              <a:rPr sz="2800" dirty="0" smtClean="0"/>
              <a:t>Asignación básica mensual.</a:t>
            </a:r>
          </a:p>
          <a:p>
            <a:pPr lvl="2">
              <a:buFont typeface="Wingdings" pitchFamily="2" charset="2"/>
              <a:buChar char="ü"/>
            </a:pPr>
            <a:r>
              <a:rPr sz="2800" dirty="0" smtClean="0"/>
              <a:t>Prima de servicios</a:t>
            </a:r>
          </a:p>
          <a:p>
            <a:pPr lvl="2">
              <a:buFont typeface="Wingdings" pitchFamily="2" charset="2"/>
              <a:buChar char="ü"/>
            </a:pPr>
            <a:r>
              <a:rPr sz="2800" dirty="0" smtClean="0"/>
              <a:t>Auxilio de transporte</a:t>
            </a:r>
          </a:p>
          <a:p>
            <a:pPr lvl="2">
              <a:buFont typeface="Wingdings" pitchFamily="2" charset="2"/>
              <a:buChar char="ü"/>
            </a:pPr>
            <a:r>
              <a:rPr sz="2800" dirty="0" smtClean="0"/>
              <a:t>Viáticos</a:t>
            </a:r>
          </a:p>
        </p:txBody>
      </p:sp>
      <p:pic>
        <p:nvPicPr>
          <p:cNvPr id="47108" name="Picture 4" descr="C:\Users\usuario\AppData\Local\Microsoft\Windows\Temporary Internet Files\Content.IE5\KQBSTQ3Y\MC90003004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1074440"/>
            <a:ext cx="864108" cy="772668"/>
          </a:xfrm>
          <a:prstGeom prst="rect">
            <a:avLst/>
          </a:prstGeom>
          <a:noFill/>
        </p:spPr>
      </p:pic>
      <p:pic>
        <p:nvPicPr>
          <p:cNvPr id="47109" name="Picture 5" descr="C:\Users\usuario\AppData\Local\Microsoft\Windows\Temporary Internet Files\Content.IE5\S6VT6WAD\MC900396348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5120" y="107444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SALARIAL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800" b="1" dirty="0" smtClean="0"/>
          </a:p>
          <a:p>
            <a:r>
              <a:rPr sz="2800" b="1" dirty="0" smtClean="0"/>
              <a:t>Riesgos Profesionales:</a:t>
            </a:r>
            <a:endParaRPr sz="2800" dirty="0" smtClean="0"/>
          </a:p>
          <a:p>
            <a:endParaRPr sz="2800" dirty="0" smtClean="0"/>
          </a:p>
          <a:p>
            <a:r>
              <a:rPr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Infibagué</a:t>
            </a:r>
            <a:r>
              <a:rPr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smtClean="0"/>
              <a:t>cuenta en la actualidad con una Administradora de Riesgos Profesionales, la cual ampara a los funcionarios en caso de enfermedad profesional o un accidente de trabajo y adicionalmente, nos presta sus servicios a través de asesorías en salud ocupacional y protección laboral.</a:t>
            </a:r>
          </a:p>
        </p:txBody>
      </p:sp>
      <p:pic>
        <p:nvPicPr>
          <p:cNvPr id="47108" name="Picture 4" descr="C:\Users\usuario\AppData\Local\Microsoft\Windows\Temporary Internet Files\Content.IE5\KQBSTQ3Y\MC90003004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1074440"/>
            <a:ext cx="864108" cy="772668"/>
          </a:xfrm>
          <a:prstGeom prst="rect">
            <a:avLst/>
          </a:prstGeom>
          <a:noFill/>
        </p:spPr>
      </p:pic>
      <p:pic>
        <p:nvPicPr>
          <p:cNvPr id="47109" name="Picture 5" descr="C:\Users\usuario\AppData\Local\Microsoft\Windows\Temporary Internet Files\Content.IE5\S6VT6WAD\MC900396348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5120" y="1074440"/>
            <a:ext cx="91440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193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SALARIAL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b="1" dirty="0" smtClean="0"/>
          </a:p>
          <a:p>
            <a:endParaRPr sz="2800" b="1" dirty="0" smtClean="0"/>
          </a:p>
          <a:p>
            <a:r>
              <a:rPr sz="2800" b="1" dirty="0" smtClean="0"/>
              <a:t>Caja de Compensación:</a:t>
            </a:r>
          </a:p>
          <a:p>
            <a:endParaRPr sz="2800" dirty="0" smtClean="0"/>
          </a:p>
          <a:p>
            <a:r>
              <a:rPr sz="2800" dirty="0" smtClean="0"/>
              <a:t>La Entidad se encuentra afiliada actualmente a la Caja de Compensación Familiar COMFENALCO.</a:t>
            </a:r>
            <a:endParaRPr sz="2800" dirty="0"/>
          </a:p>
        </p:txBody>
      </p:sp>
      <p:pic>
        <p:nvPicPr>
          <p:cNvPr id="47108" name="Picture 4" descr="C:\Users\usuario\AppData\Local\Microsoft\Windows\Temporary Internet Files\Content.IE5\KQBSTQ3Y\MC90003004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1074440"/>
            <a:ext cx="864108" cy="772668"/>
          </a:xfrm>
          <a:prstGeom prst="rect">
            <a:avLst/>
          </a:prstGeom>
          <a:noFill/>
        </p:spPr>
      </p:pic>
      <p:pic>
        <p:nvPicPr>
          <p:cNvPr id="47109" name="Picture 5" descr="C:\Users\usuario\AppData\Local\Microsoft\Windows\Temporary Internet Files\Content.IE5\S6VT6WAD\MC900396348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5120" y="1074440"/>
            <a:ext cx="91440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193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REGIMEN PRESTACIONAL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sz="2800" dirty="0" smtClean="0"/>
              <a:t>Prima de Navidad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sz="2800" dirty="0" smtClean="0"/>
              <a:t>Prima de Vacaciones</a:t>
            </a:r>
            <a:r>
              <a:rPr lang="es-MX" sz="2800" dirty="0" smtClean="0"/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sz="2800" dirty="0" smtClean="0"/>
              <a:t>Calzado y vestido de labor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sz="2800" dirty="0" smtClean="0"/>
              <a:t>Bonificación por Servicios prestados</a:t>
            </a:r>
            <a:r>
              <a:rPr lang="es-MX" sz="2800" dirty="0" smtClean="0"/>
              <a:t>.</a:t>
            </a:r>
            <a:endParaRPr sz="2800" dirty="0" smtClean="0"/>
          </a:p>
          <a:p>
            <a:endParaRPr sz="2800" b="1" dirty="0" smtClean="0"/>
          </a:p>
          <a:p>
            <a:endParaRPr sz="2800" b="1" dirty="0" smtClean="0"/>
          </a:p>
          <a:p>
            <a:pPr algn="ctr"/>
            <a:r>
              <a:rPr sz="2800" b="1" dirty="0" smtClean="0"/>
              <a:t>Estas prestaciones sociales se rigen por la ley 100 de 1993 y las normas que la adicionan y reglamentan</a:t>
            </a:r>
            <a:endParaRPr sz="2800" dirty="0"/>
          </a:p>
        </p:txBody>
      </p:sp>
      <p:pic>
        <p:nvPicPr>
          <p:cNvPr id="48130" name="Picture 2" descr="C:\Users\usuario\AppData\Local\Microsoft\Windows\Temporary Internet Files\Content.IE5\KQBSTQ3Y\MC90006013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78" y="1257534"/>
            <a:ext cx="1258214" cy="181142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SITUACIONES ADMINISTRATIVAS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800" b="1" dirty="0" smtClean="0"/>
          </a:p>
          <a:p>
            <a:r>
              <a:rPr sz="2800" b="1" dirty="0" smtClean="0"/>
              <a:t>Servicio Activo: </a:t>
            </a:r>
            <a:endParaRPr sz="2800" dirty="0" smtClean="0"/>
          </a:p>
          <a:p>
            <a:endParaRPr sz="2800" dirty="0" smtClean="0"/>
          </a:p>
          <a:p>
            <a:pPr algn="ctr"/>
            <a:r>
              <a:rPr sz="2800" dirty="0" smtClean="0"/>
              <a:t>Cuando el empleado se encuentra en el ejercicio de las funciones propias del cargo, desarrollando las actividades que tipifican el empleo de la planta de personal a la cual nos hallemos vinculados. </a:t>
            </a:r>
          </a:p>
          <a:p>
            <a:r>
              <a:rPr sz="2000" b="1" dirty="0" smtClean="0"/>
              <a:t> </a:t>
            </a:r>
            <a:endParaRPr sz="2000" dirty="0" smtClean="0"/>
          </a:p>
        </p:txBody>
      </p:sp>
      <p:pic>
        <p:nvPicPr>
          <p:cNvPr id="49154" name="Picture 2" descr="C:\Users\usuario\AppData\Local\Microsoft\Windows\Temporary Internet Files\Content.IE5\U6SVX7EN\MC900343191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22" y="1106129"/>
            <a:ext cx="751981" cy="59467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SITUACIONES ADMINISTRATIVAS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r>
              <a:rPr sz="2000" b="1" dirty="0" smtClean="0"/>
              <a:t> </a:t>
            </a:r>
            <a:endParaRPr sz="2000" dirty="0" smtClean="0"/>
          </a:p>
          <a:p>
            <a:r>
              <a:rPr sz="2800" b="1" dirty="0" smtClean="0"/>
              <a:t>Licencia: </a:t>
            </a:r>
            <a:endParaRPr sz="2800" dirty="0" smtClean="0"/>
          </a:p>
          <a:p>
            <a:endParaRPr sz="2800" dirty="0" smtClean="0"/>
          </a:p>
          <a:p>
            <a:pPr algn="ctr"/>
            <a:r>
              <a:rPr sz="2800" dirty="0" smtClean="0"/>
              <a:t>Cuando el funcionario se separa temporalmente de las funciones habituales por solicitud propia; por enfermedad; y por maternidad. No obstante, aplican a cada caso distintas particularidades. </a:t>
            </a:r>
          </a:p>
          <a:p>
            <a:r>
              <a:rPr sz="2000" b="1" dirty="0" smtClean="0"/>
              <a:t> </a:t>
            </a:r>
            <a:endParaRPr sz="2000" dirty="0" smtClean="0"/>
          </a:p>
        </p:txBody>
      </p:sp>
      <p:pic>
        <p:nvPicPr>
          <p:cNvPr id="49154" name="Picture 2" descr="C:\Users\usuario\AppData\Local\Microsoft\Windows\Temporary Internet Files\Content.IE5\U6SVX7EN\MC900343191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22" y="1034121"/>
            <a:ext cx="751981" cy="594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4147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SITUACIONES ADMINISTRATIVAS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r>
              <a:rPr sz="2000" b="1" dirty="0" smtClean="0"/>
              <a:t> </a:t>
            </a:r>
            <a:endParaRPr sz="2000" dirty="0" smtClean="0"/>
          </a:p>
          <a:p>
            <a:r>
              <a:rPr sz="2800" b="1" dirty="0" smtClean="0"/>
              <a:t>Licencia por solicitud propia no remunerada: </a:t>
            </a:r>
            <a:endParaRPr sz="2800" dirty="0" smtClean="0"/>
          </a:p>
          <a:p>
            <a:endParaRPr sz="2800" dirty="0" smtClean="0"/>
          </a:p>
          <a:p>
            <a:pPr algn="ctr"/>
            <a:r>
              <a:rPr sz="2800" dirty="0" smtClean="0"/>
              <a:t>Los empleados pueden solicitarla hasta por un término de 60 días al año, continuos o discontinuos y permite la prórroga hasta por 30 días más, siempre y cuando concurra justa causa. Por ser ésta no remunerada, además de no recibir el salario, tiene efectos en la liquidación</a:t>
            </a:r>
            <a:endParaRPr sz="2800" dirty="0"/>
          </a:p>
        </p:txBody>
      </p:sp>
      <p:pic>
        <p:nvPicPr>
          <p:cNvPr id="49154" name="Picture 2" descr="C:\Users\usuario\AppData\Local\Microsoft\Windows\Temporary Internet Files\Content.IE5\U6SVX7EN\MC900343191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22" y="1034121"/>
            <a:ext cx="751981" cy="594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4147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EVALUACION DE DESEMPEÑO Y CALIFICACION DE SERVICIOS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algn="ctr"/>
            <a:r>
              <a:rPr sz="2800" dirty="0" smtClean="0"/>
              <a:t>La evaluación del desempeño es un instrumento que permite determinar los logros institucionales alcanzados mediante la gestión del servidor público e identificar las áreas potenciales de éste en el cumplimiento de unas funciones y objetivos precisos.</a:t>
            </a:r>
            <a:endParaRPr sz="2800" dirty="0"/>
          </a:p>
        </p:txBody>
      </p:sp>
      <p:pic>
        <p:nvPicPr>
          <p:cNvPr id="50179" name="Picture 3" descr="C:\Users\usuario\AppData\Local\Microsoft\Windows\Temporary Internet Files\Content.IE5\CCFV9SN0\MC900441426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60" y="1526141"/>
            <a:ext cx="1542819" cy="154281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CAPACITACION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algn="ctr"/>
            <a:r>
              <a:rPr sz="2800" dirty="0" smtClean="0"/>
              <a:t>La capacitación institucional busca incrementar la capacidad individual y colectiva para contribuir al cumplimiento de la misión institucional, a la mejor prestación de servicios a la comunidad, al eficaz desempeño del cargo y al desarrollo personal integral...</a:t>
            </a:r>
            <a:endParaRPr sz="2800" dirty="0"/>
          </a:p>
        </p:txBody>
      </p:sp>
      <p:pic>
        <p:nvPicPr>
          <p:cNvPr id="51202" name="Picture 2" descr="C:\Users\usuario\AppData\Local\Microsoft\Windows\Temporary Internet Files\Content.IE5\KQBSTQ3Y\MC900234108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44202" y="1143554"/>
            <a:ext cx="3204028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ACTIVIDADES EN BIENESTAR SOCIAL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lvl="0">
              <a:buFont typeface="Arial" pitchFamily="34" charset="0"/>
              <a:buChar char="•"/>
            </a:pPr>
            <a:r>
              <a:rPr sz="2000" b="1" dirty="0" smtClean="0"/>
              <a:t> </a:t>
            </a:r>
            <a:r>
              <a:rPr sz="2800" b="1" dirty="0" smtClean="0"/>
              <a:t>Deportes y Recreación:</a:t>
            </a:r>
            <a:r>
              <a:rPr sz="2800" dirty="0" smtClean="0"/>
              <a:t> </a:t>
            </a:r>
          </a:p>
          <a:p>
            <a:pPr lvl="0"/>
            <a:endParaRPr lang="es-ES" sz="2800" dirty="0"/>
          </a:p>
          <a:p>
            <a:pPr lvl="0"/>
            <a:r>
              <a:rPr sz="2800" dirty="0" smtClean="0"/>
              <a:t>Busca la integración de los funcionarios. </a:t>
            </a:r>
          </a:p>
          <a:p>
            <a:pPr lvl="0">
              <a:buFont typeface="Arial" pitchFamily="34" charset="0"/>
              <a:buChar char="•"/>
            </a:pPr>
            <a:endParaRPr sz="2000" dirty="0" smtClean="0"/>
          </a:p>
          <a:p>
            <a:pPr lvl="0"/>
            <a:endParaRPr sz="2000" dirty="0"/>
          </a:p>
        </p:txBody>
      </p:sp>
      <p:pic>
        <p:nvPicPr>
          <p:cNvPr id="52226" name="Picture 2" descr="C:\Users\usuario\AppData\Local\Microsoft\Windows\Temporary Internet Files\Content.IE5\CCFV9SN0\MC90023517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1216459"/>
            <a:ext cx="1571636" cy="2001450"/>
          </a:xfrm>
          <a:prstGeom prst="rect">
            <a:avLst/>
          </a:prstGeom>
          <a:noFill/>
        </p:spPr>
      </p:pic>
      <p:pic>
        <p:nvPicPr>
          <p:cNvPr id="52227" name="Picture 3" descr="C:\Users\usuario\AppData\Local\Microsoft\Windows\Temporary Internet Files\Content.IE5\CCFV9SN0\MC900297561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1216459"/>
            <a:ext cx="1796796" cy="1802282"/>
          </a:xfrm>
          <a:prstGeom prst="rect">
            <a:avLst/>
          </a:prstGeom>
          <a:noFill/>
        </p:spPr>
      </p:pic>
      <p:pic>
        <p:nvPicPr>
          <p:cNvPr id="52233" name="Picture 9" descr="C:\Users\usuario\AppData\Local\Microsoft\Windows\Temporary Internet Files\Content.IE5\U6SVX7EN\MP900449126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947039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ACTIVIDADES EN BIENESTAR SOCIAL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lvl="0"/>
            <a:endParaRPr sz="2000" dirty="0" smtClean="0"/>
          </a:p>
          <a:p>
            <a:pPr lvl="0">
              <a:buFont typeface="Arial" pitchFamily="34" charset="0"/>
              <a:buChar char="•"/>
            </a:pPr>
            <a:r>
              <a:rPr sz="2800" b="1" dirty="0" smtClean="0"/>
              <a:t> Culturales y sociales :</a:t>
            </a:r>
            <a:r>
              <a:rPr sz="2800" dirty="0" smtClean="0"/>
              <a:t> </a:t>
            </a:r>
          </a:p>
          <a:p>
            <a:pPr lvl="0"/>
            <a:r>
              <a:rPr sz="2800" dirty="0" smtClean="0"/>
              <a:t>Desarrolla las aptitudes y destrezas de los empleados, La Entidad se hace partícipe de  eventos educativos,  culturales y deportivos encaminados al desarrollo del talento humano</a:t>
            </a:r>
            <a:r>
              <a:rPr sz="2000" dirty="0" smtClean="0"/>
              <a:t>.</a:t>
            </a:r>
          </a:p>
          <a:p>
            <a:pPr lvl="0">
              <a:buFont typeface="Arial" pitchFamily="34" charset="0"/>
              <a:buChar char="•"/>
            </a:pPr>
            <a:endParaRPr sz="2000" dirty="0" smtClean="0"/>
          </a:p>
          <a:p>
            <a:pPr lvl="0"/>
            <a:endParaRPr sz="2000" dirty="0"/>
          </a:p>
        </p:txBody>
      </p:sp>
      <p:pic>
        <p:nvPicPr>
          <p:cNvPr id="52226" name="Picture 2" descr="C:\Users\usuario\AppData\Local\Microsoft\Windows\Temporary Internet Files\Content.IE5\CCFV9SN0\MC90023517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1216459"/>
            <a:ext cx="1571636" cy="2001450"/>
          </a:xfrm>
          <a:prstGeom prst="rect">
            <a:avLst/>
          </a:prstGeom>
          <a:noFill/>
        </p:spPr>
      </p:pic>
      <p:pic>
        <p:nvPicPr>
          <p:cNvPr id="52227" name="Picture 3" descr="C:\Users\usuario\AppData\Local\Microsoft\Windows\Temporary Internet Files\Content.IE5\CCFV9SN0\MC900297561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1216459"/>
            <a:ext cx="1796796" cy="1802282"/>
          </a:xfrm>
          <a:prstGeom prst="rect">
            <a:avLst/>
          </a:prstGeom>
          <a:noFill/>
        </p:spPr>
      </p:pic>
      <p:pic>
        <p:nvPicPr>
          <p:cNvPr id="52233" name="Picture 9" descr="C:\Users\usuario\AppData\Local\Microsoft\Windows\Temporary Internet Files\Content.IE5\U6SVX7EN\MP900449126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947039"/>
            <a:ext cx="2071702" cy="207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454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ACTIVIDADES EN BIENESTAR SOCIAL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pPr lvl="0"/>
            <a:endParaRPr sz="2000" dirty="0" smtClean="0"/>
          </a:p>
          <a:p>
            <a:pPr lvl="0">
              <a:buFont typeface="Arial" pitchFamily="34" charset="0"/>
              <a:buChar char="•"/>
            </a:pPr>
            <a:r>
              <a:rPr sz="2000" b="1" dirty="0" smtClean="0"/>
              <a:t> </a:t>
            </a:r>
            <a:r>
              <a:rPr sz="2800" b="1" dirty="0" smtClean="0"/>
              <a:t>Salud:</a:t>
            </a:r>
            <a:r>
              <a:rPr sz="2800" dirty="0" smtClean="0"/>
              <a:t> </a:t>
            </a:r>
          </a:p>
          <a:p>
            <a:pPr lvl="0"/>
            <a:endParaRPr sz="2800" dirty="0" smtClean="0"/>
          </a:p>
          <a:p>
            <a:pPr lvl="0"/>
            <a:r>
              <a:rPr sz="2800" dirty="0" smtClean="0"/>
              <a:t>Proporciona los medios para que el funcionario tenga un óptimo estado de salud, físico, mental y social. </a:t>
            </a:r>
            <a:endParaRPr sz="2800" dirty="0"/>
          </a:p>
        </p:txBody>
      </p:sp>
      <p:pic>
        <p:nvPicPr>
          <p:cNvPr id="52226" name="Picture 2" descr="C:\Users\usuario\AppData\Local\Microsoft\Windows\Temporary Internet Files\Content.IE5\CCFV9SN0\MC90023517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1216459"/>
            <a:ext cx="1571636" cy="2001450"/>
          </a:xfrm>
          <a:prstGeom prst="rect">
            <a:avLst/>
          </a:prstGeom>
          <a:noFill/>
        </p:spPr>
      </p:pic>
      <p:pic>
        <p:nvPicPr>
          <p:cNvPr id="52227" name="Picture 3" descr="C:\Users\usuario\AppData\Local\Microsoft\Windows\Temporary Internet Files\Content.IE5\CCFV9SN0\MC900297561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1216459"/>
            <a:ext cx="1796796" cy="1802282"/>
          </a:xfrm>
          <a:prstGeom prst="rect">
            <a:avLst/>
          </a:prstGeom>
          <a:noFill/>
        </p:spPr>
      </p:pic>
      <p:pic>
        <p:nvPicPr>
          <p:cNvPr id="52233" name="Picture 9" descr="C:\Users\usuario\AppData\Local\Microsoft\Windows\Temporary Internet Files\Content.IE5\U6SVX7EN\MP900449126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947039"/>
            <a:ext cx="2071702" cy="207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454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CUMPLIMIENTO DE LABOR ASIGNADA</a:t>
            </a:r>
          </a:p>
          <a:p>
            <a:endParaRPr sz="28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pPr algn="ctr"/>
            <a:r>
              <a:rPr lang="es-MX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</a:t>
            </a:r>
            <a:r>
              <a:rPr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bagué</a:t>
            </a:r>
            <a:r>
              <a:rPr sz="2800" dirty="0" smtClean="0"/>
              <a:t>, cuenta con el manual  de Procesos y  procedimientos y el Manual de  funciones, en los que se determinan las tareas de cada uno de los procesos que se desarrollan al interior de la misma. </a:t>
            </a:r>
          </a:p>
          <a:p>
            <a:r>
              <a:rPr sz="2800" dirty="0" smtClean="0"/>
              <a:t>  </a:t>
            </a:r>
          </a:p>
        </p:txBody>
      </p:sp>
      <p:pic>
        <p:nvPicPr>
          <p:cNvPr id="53250" name="Picture 2" descr="C:\Users\usuario\AppData\Local\Microsoft\Windows\Temporary Internet Files\Content.IE5\D9NVC09T\MC90005515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9058" y="1654943"/>
            <a:ext cx="2462266" cy="184606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CUMPLIMIENTO DE LABOR ASIGNADA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r>
              <a:rPr sz="2000" dirty="0" smtClean="0"/>
              <a:t> </a:t>
            </a:r>
          </a:p>
          <a:p>
            <a:r>
              <a:rPr sz="2600" dirty="0" smtClean="0"/>
              <a:t>El Manual de Procesos y Procedimientos, se encuentra en cada dependencia y el Manual de Funciones, en la</a:t>
            </a:r>
            <a:r>
              <a:rPr lang="es-MX" sz="2600" dirty="0" smtClean="0"/>
              <a:t> División Administrativa</a:t>
            </a:r>
            <a:r>
              <a:rPr sz="2600" dirty="0" smtClean="0"/>
              <a:t>. </a:t>
            </a:r>
          </a:p>
          <a:p>
            <a:r>
              <a:rPr sz="2600" dirty="0" smtClean="0"/>
              <a:t>  </a:t>
            </a:r>
          </a:p>
          <a:p>
            <a:r>
              <a:rPr sz="2600" dirty="0" smtClean="0"/>
              <a:t>Una vez se haya realizado la instalación en la dependencia  respectiva debe solicitar estos manuales para el conocimiento de la labor en la que fue asignado (a).</a:t>
            </a:r>
            <a:endParaRPr sz="2600" dirty="0"/>
          </a:p>
        </p:txBody>
      </p:sp>
      <p:pic>
        <p:nvPicPr>
          <p:cNvPr id="53250" name="Picture 2" descr="C:\Users\usuario\AppData\Local\Microsoft\Windows\Temporary Internet Files\Content.IE5\D9NVC09T\MC90005515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9058" y="1438919"/>
            <a:ext cx="2462266" cy="18460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82930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800" dirty="0" smtClean="0">
                <a:latin typeface="Berlin Sans FB Demi" pitchFamily="34" charset="0"/>
              </a:rPr>
              <a:t>DIAGRAMA DE INDUCCION AL PERSONAL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</p:txBody>
      </p:sp>
      <p:pic>
        <p:nvPicPr>
          <p:cNvPr id="15" name="0 Imagen" descr="diagrama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2571736" y="1400130"/>
            <a:ext cx="5400040" cy="526923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ntemporaryPhotoAlbum">
  <a:themeElements>
    <a:clrScheme name="Personalizado 2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181DFC"/>
      </a:accent3>
      <a:accent4>
        <a:srgbClr val="8064A2"/>
      </a:accent4>
      <a:accent5>
        <a:srgbClr val="4BACC6"/>
      </a:accent5>
      <a:accent6>
        <a:srgbClr val="FF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1526</Words>
  <Application>Microsoft Office PowerPoint</Application>
  <PresentationFormat>Presentación en pantalla (4:3)</PresentationFormat>
  <Paragraphs>450</Paragraphs>
  <Slides>51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ContemporaryPhotoAlbum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2012-08-21T14:06:08Z</dcterms:created>
  <dcterms:modified xsi:type="dcterms:W3CDTF">2015-09-16T22:47:11Z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